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67"/>
  </p:notesMasterIdLst>
  <p:handoutMasterIdLst>
    <p:handoutMasterId r:id="rId68"/>
  </p:handoutMasterIdLst>
  <p:sldIdLst>
    <p:sldId id="256" r:id="rId2"/>
    <p:sldId id="276" r:id="rId3"/>
    <p:sldId id="324" r:id="rId4"/>
    <p:sldId id="745" r:id="rId5"/>
    <p:sldId id="267" r:id="rId6"/>
    <p:sldId id="269" r:id="rId7"/>
    <p:sldId id="698" r:id="rId8"/>
    <p:sldId id="744" r:id="rId9"/>
    <p:sldId id="292" r:id="rId10"/>
    <p:sldId id="295" r:id="rId11"/>
    <p:sldId id="270" r:id="rId12"/>
    <p:sldId id="714" r:id="rId13"/>
    <p:sldId id="373" r:id="rId14"/>
    <p:sldId id="746" r:id="rId15"/>
    <p:sldId id="747" r:id="rId16"/>
    <p:sldId id="748" r:id="rId17"/>
    <p:sldId id="302" r:id="rId18"/>
    <p:sldId id="304" r:id="rId19"/>
    <p:sldId id="303" r:id="rId20"/>
    <p:sldId id="667" r:id="rId21"/>
    <p:sldId id="401" r:id="rId22"/>
    <p:sldId id="285" r:id="rId23"/>
    <p:sldId id="271" r:id="rId24"/>
    <p:sldId id="286" r:id="rId25"/>
    <p:sldId id="310" r:id="rId26"/>
    <p:sldId id="312" r:id="rId27"/>
    <p:sldId id="287" r:id="rId28"/>
    <p:sldId id="272" r:id="rId29"/>
    <p:sldId id="273" r:id="rId30"/>
    <p:sldId id="314" r:id="rId31"/>
    <p:sldId id="313" r:id="rId32"/>
    <p:sldId id="315" r:id="rId33"/>
    <p:sldId id="274" r:id="rId34"/>
    <p:sldId id="316" r:id="rId35"/>
    <p:sldId id="319" r:id="rId36"/>
    <p:sldId id="317" r:id="rId37"/>
    <p:sldId id="277" r:id="rId38"/>
    <p:sldId id="320" r:id="rId39"/>
    <p:sldId id="322" r:id="rId40"/>
    <p:sldId id="321" r:id="rId41"/>
    <p:sldId id="323" r:id="rId42"/>
    <p:sldId id="288" r:id="rId43"/>
    <p:sldId id="289" r:id="rId44"/>
    <p:sldId id="749" r:id="rId45"/>
    <p:sldId id="293" r:id="rId46"/>
    <p:sldId id="294" r:id="rId47"/>
    <p:sldId id="750" r:id="rId48"/>
    <p:sldId id="296" r:id="rId49"/>
    <p:sldId id="297" r:id="rId50"/>
    <p:sldId id="298" r:id="rId51"/>
    <p:sldId id="299" r:id="rId52"/>
    <p:sldId id="300" r:id="rId53"/>
    <p:sldId id="301" r:id="rId54"/>
    <p:sldId id="751" r:id="rId55"/>
    <p:sldId id="752" r:id="rId56"/>
    <p:sldId id="753" r:id="rId57"/>
    <p:sldId id="305" r:id="rId58"/>
    <p:sldId id="306" r:id="rId59"/>
    <p:sldId id="307" r:id="rId60"/>
    <p:sldId id="308" r:id="rId61"/>
    <p:sldId id="309" r:id="rId62"/>
    <p:sldId id="761" r:id="rId63"/>
    <p:sldId id="762" r:id="rId64"/>
    <p:sldId id="763" r:id="rId65"/>
    <p:sldId id="290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8D17-5470-E841-90AE-2838ADF89EED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ABC05-D078-4642-8875-F3DF7927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3365B-0725-E142-A8A8-47FCE002CF31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7EF5-0BF2-E044-A6E2-CB859817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1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9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DCC06437-A8FD-EA4F-9986-EB3A5D1C43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>
            <a:extLst>
              <a:ext uri="{FF2B5EF4-FFF2-40B4-BE49-F238E27FC236}">
                <a16:creationId xmlns:a16="http://schemas.microsoft.com/office/drawing/2014/main" id="{A137B9F8-E42C-3844-8D1C-5632D6022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1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1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62D1-7BB1-E346-8455-AEC7D79F2287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E79-CF86-C04F-8A0C-C8DD0C00817A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63F-E979-8B4A-B220-F1DC60960470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5CFA-F373-484D-B1A9-49DD1933F62C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6330-BC4B-334D-9B81-E2F2F4CF3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43B3-C772-AF41-9113-9A62C47DCFFB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39A2-8FBC-5D49-879D-B5B3122AE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47-85DA-484A-ADFC-49D931AC17B2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E7AA-C0FF-2D47-B4ED-FC7A873637EA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9312-CAD5-064E-8C16-5665388231A1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9EF5-2EA8-604D-A304-46D1E9FEB06F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B9AC-BBCC-F642-A9C7-5B97F8F55E4B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260F-18BD-6944-B06C-9745297640FE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2EAB-B366-3849-8632-A488DBB5495D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9703-92B1-6A40-A55E-2550A4890B7D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9DD94F-6763-EE49-A825-C8A6E46B006B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60CD95-5FB5-8244-A725-10E7FEEBD5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icitinstruction.org" TargetMode="External"/><Relationship Id="rId2" Type="http://schemas.openxmlformats.org/officeDocument/2006/relationships/hyperlink" Target="mailto:archerteach@aol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dreads.com/book/photo/8766420-explicit-instruction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dreads.com/book/photo/5340822-visible-learnin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dreads.com/book/photo/17889367-visible-learning-and-the-science-of-how-we-lear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dreads.com/book/photo/34566791-10-mindframes-for-visible-learnin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ies.ed.gov/ncee/wwc/PracticeGuides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e.unesco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6900" y="1497771"/>
            <a:ext cx="7772400" cy="2832741"/>
          </a:xfrm>
        </p:spPr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The Magic is in the Instruction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7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3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cs typeface="Calibri"/>
              </a:rPr>
              <a:t>Motto: </a:t>
            </a:r>
            <a:r>
              <a:rPr lang="en-US" sz="3600" i="1" dirty="0">
                <a:solidFill>
                  <a:srgbClr val="0D0D0D"/>
                </a:solidFill>
                <a:latin typeface="Calibri"/>
                <a:cs typeface="Calibri"/>
              </a:rPr>
              <a:t>Teach the stuff and cut the fluff.  </a:t>
            </a:r>
            <a:endParaRPr lang="en-US" sz="3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3600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3600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3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1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D0D0D"/>
                </a:solidFill>
                <a:latin typeface="Calibri"/>
                <a:cs typeface="Calibri"/>
              </a:rPr>
              <a:t>2.  Break down complex strategies into obtainable pieces to ensure </a:t>
            </a:r>
            <a:r>
              <a:rPr lang="en-US" sz="4400" b="1" dirty="0">
                <a:solidFill>
                  <a:srgbClr val="0D0D0D"/>
                </a:solidFill>
                <a:latin typeface="Calibri"/>
                <a:cs typeface="Calibri"/>
              </a:rPr>
              <a:t>LEARNING. </a:t>
            </a:r>
            <a:endParaRPr lang="en-US" sz="44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4100" b="1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41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Phonological Awareness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17713"/>
            <a:ext cx="8077200" cy="41148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Phonological Awareness Skills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Early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>
                <a:solidFill>
                  <a:schemeClr val="tx1"/>
                </a:solidFill>
              </a:rPr>
              <a:t>rhyming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>
                <a:solidFill>
                  <a:schemeClr val="tx1"/>
                </a:solidFill>
              </a:rPr>
              <a:t>alliteration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>
                <a:solidFill>
                  <a:schemeClr val="tx1"/>
                </a:solidFill>
              </a:rPr>
              <a:t>segment words into syllables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>
                <a:solidFill>
                  <a:schemeClr val="tx1"/>
                </a:solidFill>
              </a:rPr>
              <a:t>identify initial sound in word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Basic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</a:rPr>
              <a:t>blending sounds into words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</a:rPr>
              <a:t>segmenting words into sounds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Advanced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manipulating phonemes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deleting, adding, substituting 	</a:t>
            </a:r>
            <a:r>
              <a:rPr lang="en-US" sz="2000" dirty="0"/>
              <a:t>		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1887-7BE7-3849-B13C-DC90374A1097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7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C603BA24-0829-D84D-9B0F-6C22B3011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8427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Phoneme – Grapheme Associations</a:t>
            </a:r>
            <a:r>
              <a:rPr lang="en-US" altLang="en-US" sz="3200">
                <a:ea typeface="ＭＳ Ｐゴシック" panose="020B0600070205080204" pitchFamily="34" charset="-128"/>
              </a:rPr>
              <a:t> </a:t>
            </a:r>
            <a:r>
              <a:rPr lang="en-US" altLang="en-US" sz="3200" b="1">
                <a:ea typeface="ＭＳ Ｐゴシック" panose="020B0600070205080204" pitchFamily="34" charset="-128"/>
              </a:rPr>
              <a:t> Sequence</a:t>
            </a:r>
            <a:r>
              <a:rPr lang="en-US" altLang="en-US" sz="32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9EFCB38B-E0A5-F44A-A6B0-E88EBCAB6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3318"/>
            <a:ext cx="8534400" cy="4733032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Example Sequence of Phoneme - Grapheme Associations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IES Practice Guide – </a:t>
            </a:r>
            <a:r>
              <a:rPr lang="en-US" sz="1600" i="1" dirty="0">
                <a:solidFill>
                  <a:schemeClr val="tx1"/>
                </a:solidFill>
              </a:rPr>
              <a:t>Foundational Skills to Support Reading for Understanding in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1600" i="1" dirty="0">
                <a:solidFill>
                  <a:schemeClr val="tx1"/>
                </a:solidFill>
              </a:rPr>
              <a:t>Kindergarten Through 3</a:t>
            </a:r>
            <a:r>
              <a:rPr lang="en-US" sz="1600" i="1" baseline="30000" dirty="0">
                <a:solidFill>
                  <a:schemeClr val="tx1"/>
                </a:solidFill>
              </a:rPr>
              <a:t>rd</a:t>
            </a:r>
            <a:r>
              <a:rPr lang="en-US" sz="1600" i="1" dirty="0">
                <a:solidFill>
                  <a:schemeClr val="tx1"/>
                </a:solidFill>
              </a:rPr>
              <a:t> Grade, 2016)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Single consonant and vowel letters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m t s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f d r o g l h u c b n k v e w j p y x q z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Carnine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Silbert</a:t>
            </a:r>
            <a:r>
              <a:rPr lang="en-US" sz="1600" dirty="0">
                <a:solidFill>
                  <a:schemeClr val="tx1"/>
                </a:solidFill>
              </a:rPr>
              <a:t>, and </a:t>
            </a:r>
            <a:r>
              <a:rPr lang="en-US" sz="1600" dirty="0" err="1">
                <a:solidFill>
                  <a:schemeClr val="tx1"/>
                </a:solidFill>
              </a:rPr>
              <a:t>Kame’enui</a:t>
            </a:r>
            <a:r>
              <a:rPr lang="en-US" sz="1600" dirty="0">
                <a:solidFill>
                  <a:schemeClr val="tx1"/>
                </a:solidFill>
              </a:rPr>
              <a:t>, 1997)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Consonant blends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bl</a:t>
            </a:r>
            <a:r>
              <a:rPr lang="en-US" dirty="0">
                <a:solidFill>
                  <a:schemeClr val="tx1"/>
                </a:solidFill>
              </a:rPr>
              <a:t>  cl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gl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pl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cr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  gr  </a:t>
            </a:r>
            <a:r>
              <a:rPr lang="en-US" dirty="0" err="1">
                <a:solidFill>
                  <a:schemeClr val="tx1"/>
                </a:solidFill>
              </a:rPr>
              <a:t>pr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br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fr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sm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sp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sw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sc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 Consonant digraphs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ch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ng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tch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dge</a:t>
            </a:r>
            <a:r>
              <a:rPr lang="en-US" dirty="0">
                <a:solidFill>
                  <a:schemeClr val="tx1"/>
                </a:solidFill>
              </a:rPr>
              <a:t>  </a:t>
            </a:r>
            <a:br>
              <a:rPr lang="en-US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  Long vowels with silent 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a-e 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-e  o-e  u-e  e-e  </a:t>
            </a:r>
            <a:br>
              <a:rPr lang="en-US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  Two-letter vowel teams </a:t>
            </a:r>
            <a:r>
              <a:rPr lang="en-US" dirty="0">
                <a:solidFill>
                  <a:schemeClr val="tx1"/>
                </a:solidFill>
              </a:rPr>
              <a:t>(combination of letters standing for single vowel sound)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         </a:t>
            </a:r>
            <a:r>
              <a:rPr lang="en-US" sz="2000" dirty="0" err="1">
                <a:solidFill>
                  <a:schemeClr val="tx1"/>
                </a:solidFill>
              </a:rPr>
              <a:t>ai</a:t>
            </a:r>
            <a:r>
              <a:rPr lang="en-US" sz="2000" dirty="0">
                <a:solidFill>
                  <a:schemeClr val="tx1"/>
                </a:solidFill>
              </a:rPr>
              <a:t>  ay  </a:t>
            </a:r>
            <a:r>
              <a:rPr lang="en-US" sz="2000" dirty="0" err="1">
                <a:solidFill>
                  <a:schemeClr val="tx1"/>
                </a:solidFill>
              </a:rPr>
              <a:t>ea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ee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ey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oa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ie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igh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2800" b="1" dirty="0"/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8DD081CB-43E7-5642-9779-1662BC60F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F6EC89-378F-864C-A87C-F62C7BE4F98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34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Decoding Single Syllable Words</a:t>
            </a:r>
            <a:r>
              <a:rPr lang="en-US" sz="3200" b="1" dirty="0">
                <a:latin typeface="Calibri" charset="0"/>
              </a:rPr>
              <a:t> – What   </a:t>
            </a:r>
            <a:r>
              <a:rPr lang="en-US" sz="3200" dirty="0"/>
              <a:t>Syllable Patterns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782E8-D065-AE4C-B820-B2CA2E703F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Syllable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Syllable 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Multi-Syllable Words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Closed Syllables</a:t>
                      </a:r>
                    </a:p>
                    <a:p>
                      <a:r>
                        <a:rPr lang="en-US" dirty="0"/>
                        <a:t>VC  CVC</a:t>
                      </a:r>
                      <a:r>
                        <a:rPr lang="en-US" baseline="0" dirty="0"/>
                        <a:t>  CCVC  CVCC</a:t>
                      </a:r>
                    </a:p>
                    <a:p>
                      <a:r>
                        <a:rPr lang="en-US" dirty="0"/>
                        <a:t>A syllable with a short vowel, spelled with a single vowel letter ending in one or more consonants.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am, sat, brat,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rab</a:t>
                      </a:r>
                      <a:r>
                        <a:rPr lang="en-US" baseline="0" dirty="0"/>
                        <a:t> bit,  in sect,  </a:t>
                      </a:r>
                    </a:p>
                    <a:p>
                      <a:r>
                        <a:rPr lang="en-US" baseline="0" dirty="0"/>
                        <a:t>nap kin,  top </a:t>
                      </a:r>
                      <a:r>
                        <a:rPr lang="en-US" baseline="0" dirty="0" err="1"/>
                        <a:t>ic</a:t>
                      </a:r>
                      <a:r>
                        <a:rPr lang="en-US" baseline="0" dirty="0"/>
                        <a:t>,  pun </a:t>
                      </a:r>
                      <a:r>
                        <a:rPr lang="en-US" baseline="0" dirty="0" err="1"/>
                        <a:t>ish</a:t>
                      </a:r>
                      <a:r>
                        <a:rPr lang="en-US" baseline="0" dirty="0"/>
                        <a:t>, kit 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Open Syllables</a:t>
                      </a:r>
                    </a:p>
                    <a:p>
                      <a:r>
                        <a:rPr lang="en-US" dirty="0"/>
                        <a:t>CV  CCV</a:t>
                      </a:r>
                    </a:p>
                    <a:p>
                      <a:r>
                        <a:rPr lang="en-US" dirty="0"/>
                        <a:t>A syllable that ends with a long vowel sound, spelled with a single vowel letter.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me, he, she, hi</a:t>
                      </a:r>
                    </a:p>
                    <a:p>
                      <a:r>
                        <a:rPr lang="en-US" dirty="0"/>
                        <a:t>no, go, 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</a:t>
                      </a:r>
                      <a:r>
                        <a:rPr lang="en-US" baseline="0" dirty="0"/>
                        <a:t> test, tor </a:t>
                      </a:r>
                      <a:r>
                        <a:rPr lang="en-US" b="1" baseline="0" dirty="0" err="1"/>
                        <a:t>na</a:t>
                      </a:r>
                      <a:r>
                        <a:rPr lang="en-US" b="1" baseline="0" dirty="0"/>
                        <a:t> do,</a:t>
                      </a:r>
                    </a:p>
                    <a:p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si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lent, </a:t>
                      </a:r>
                      <a:r>
                        <a:rPr lang="en-US" b="1" baseline="0" dirty="0" err="1"/>
                        <a:t>hu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man, </a:t>
                      </a:r>
                      <a:r>
                        <a:rPr lang="en-US" b="1" baseline="0" dirty="0" err="1"/>
                        <a:t>ro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bot, </a:t>
                      </a:r>
                      <a:r>
                        <a:rPr lang="en-US" b="1" baseline="0" dirty="0"/>
                        <a:t>re </a:t>
                      </a:r>
                      <a:r>
                        <a:rPr lang="en-US" b="0" baseline="0" dirty="0"/>
                        <a:t>lax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Silent</a:t>
                      </a:r>
                      <a:r>
                        <a:rPr lang="en-US" b="1" baseline="0" dirty="0"/>
                        <a:t> e</a:t>
                      </a:r>
                    </a:p>
                    <a:p>
                      <a:r>
                        <a:rPr lang="en-US" dirty="0" err="1"/>
                        <a:t>CVCe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CCVCe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dirty="0"/>
                        <a:t>A syllable with a long vowel, spelled with one vowel + one consonant + silent </a:t>
                      </a:r>
                      <a:r>
                        <a:rPr lang="en-US" b="1" dirty="0"/>
                        <a:t>e</a:t>
                      </a:r>
                      <a:r>
                        <a:rPr lang="en-US" dirty="0"/>
                        <a:t>.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mine, cave, ripe, tape</a:t>
                      </a:r>
                      <a:r>
                        <a:rPr lang="en-US" baseline="0" dirty="0"/>
                        <a:t>, </a:t>
                      </a:r>
                      <a:r>
                        <a:rPr lang="en-US" dirty="0"/>
                        <a:t>shape, whale, shine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</a:t>
                      </a:r>
                      <a:r>
                        <a:rPr lang="en-US" b="1" dirty="0" err="1"/>
                        <a:t>vite</a:t>
                      </a:r>
                      <a:r>
                        <a:rPr lang="en-US" b="0" dirty="0"/>
                        <a:t>, ex </a:t>
                      </a:r>
                      <a:r>
                        <a:rPr lang="en-US" b="1" dirty="0"/>
                        <a:t>cite</a:t>
                      </a:r>
                      <a:r>
                        <a:rPr lang="en-US" b="0" dirty="0"/>
                        <a:t>, pan </a:t>
                      </a:r>
                      <a:r>
                        <a:rPr lang="en-US" b="1" dirty="0"/>
                        <a:t>cake</a:t>
                      </a:r>
                      <a:r>
                        <a:rPr lang="en-US" b="0" dirty="0"/>
                        <a:t>,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man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1" baseline="0" dirty="0"/>
                        <a:t>hole</a:t>
                      </a:r>
                      <a:r>
                        <a:rPr lang="en-US" b="0" baseline="0" dirty="0"/>
                        <a:t>, in </a:t>
                      </a:r>
                      <a:r>
                        <a:rPr lang="en-US" b="1" baseline="0" dirty="0"/>
                        <a:t>side</a:t>
                      </a:r>
                      <a:r>
                        <a:rPr lang="en-US" b="0" baseline="0" dirty="0"/>
                        <a:t>, nick </a:t>
                      </a:r>
                      <a:r>
                        <a:rPr lang="en-US" b="1" baseline="0" dirty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04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Decoding Single Syllable Words</a:t>
            </a:r>
            <a:r>
              <a:rPr lang="en-US" sz="3200" b="1" dirty="0">
                <a:latin typeface="Calibri" charset="0"/>
              </a:rPr>
              <a:t> – What   </a:t>
            </a:r>
            <a:r>
              <a:rPr lang="en-US" sz="3200" dirty="0"/>
              <a:t>Syllable Patterns </a:t>
            </a:r>
            <a:r>
              <a:rPr lang="en-US" sz="1800" dirty="0"/>
              <a:t> (Moats, L and </a:t>
            </a:r>
            <a:r>
              <a:rPr lang="en-US" sz="1800" dirty="0" err="1"/>
              <a:t>Tolman</a:t>
            </a:r>
            <a:r>
              <a:rPr lang="en-US" sz="1800" dirty="0"/>
              <a:t>, C. 2009, </a:t>
            </a:r>
            <a:r>
              <a:rPr lang="en-US" sz="1800" i="1" dirty="0"/>
              <a:t>Language Essentials for Teachers of Reading and Spelling (LETRS),</a:t>
            </a:r>
            <a:r>
              <a:rPr lang="en-US" sz="1800" dirty="0"/>
              <a:t> </a:t>
            </a:r>
            <a:r>
              <a:rPr lang="en-US" sz="1800" dirty="0" err="1"/>
              <a:t>Sopris</a:t>
            </a:r>
            <a:r>
              <a:rPr lang="en-US" sz="1800" dirty="0"/>
              <a:t>/Voyager</a:t>
            </a:r>
            <a:r>
              <a:rPr lang="en-US" sz="1800" i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782E8-D065-AE4C-B820-B2CA2E703F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Syllable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Syllable 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Multi-Syllable Words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Vowel Team</a:t>
                      </a:r>
                    </a:p>
                    <a:p>
                      <a:r>
                        <a:rPr lang="en-US" b="0" dirty="0"/>
                        <a:t>CVVC  CCVVC  CVVCC</a:t>
                      </a:r>
                    </a:p>
                    <a:p>
                      <a:r>
                        <a:rPr lang="en-US" dirty="0"/>
                        <a:t>Syllables with long or short vowel spellings that use two to four letters to spell the vowel. Diphthongs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/</a:t>
                      </a:r>
                      <a:r>
                        <a:rPr lang="en-US" b="1" dirty="0" err="1"/>
                        <a:t>ow</a:t>
                      </a:r>
                      <a:r>
                        <a:rPr lang="en-US" dirty="0"/>
                        <a:t> and </a:t>
                      </a:r>
                      <a:r>
                        <a:rPr lang="en-US" b="1" dirty="0" err="1"/>
                        <a:t>oi</a:t>
                      </a:r>
                      <a:r>
                        <a:rPr lang="en-US" b="1" dirty="0"/>
                        <a:t>/</a:t>
                      </a:r>
                      <a:r>
                        <a:rPr lang="en-US" b="1" dirty="0" err="1"/>
                        <a:t>oy</a:t>
                      </a:r>
                      <a:r>
                        <a:rPr lang="en-US" dirty="0"/>
                        <a:t> are included in this category.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rain, mail, deal, clean, speed, scream, least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train </a:t>
                      </a:r>
                      <a:r>
                        <a:rPr lang="en-US" b="0" dirty="0" err="1"/>
                        <a:t>er</a:t>
                      </a:r>
                      <a:r>
                        <a:rPr lang="en-US" b="0" dirty="0"/>
                        <a:t>,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1" baseline="0" dirty="0"/>
                        <a:t>spoil</a:t>
                      </a:r>
                      <a:r>
                        <a:rPr lang="en-US" b="0" baseline="0" dirty="0"/>
                        <a:t> age, </a:t>
                      </a:r>
                    </a:p>
                    <a:p>
                      <a:r>
                        <a:rPr lang="en-US" b="1" baseline="0" dirty="0"/>
                        <a:t>mail </a:t>
                      </a:r>
                      <a:r>
                        <a:rPr lang="en-US" b="0" baseline="0" dirty="0"/>
                        <a:t>man, </a:t>
                      </a:r>
                      <a:r>
                        <a:rPr lang="en-US" b="1" baseline="0" dirty="0"/>
                        <a:t>rain bow,</a:t>
                      </a:r>
                    </a:p>
                    <a:p>
                      <a:r>
                        <a:rPr lang="en-US" b="0" baseline="0" dirty="0"/>
                        <a:t>ex </a:t>
                      </a:r>
                      <a:r>
                        <a:rPr lang="en-US" b="1" baseline="0" dirty="0" err="1"/>
                        <a:t>haust</a:t>
                      </a:r>
                      <a:r>
                        <a:rPr lang="en-US" b="0" baseline="0" dirty="0"/>
                        <a:t>, pro </a:t>
                      </a:r>
                      <a:r>
                        <a:rPr lang="en-US" b="1" baseline="0" dirty="0" err="1"/>
                        <a:t>ceed</a:t>
                      </a:r>
                      <a:endParaRPr lang="en-US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Vowel-r</a:t>
                      </a:r>
                    </a:p>
                    <a:p>
                      <a:r>
                        <a:rPr lang="en-US" dirty="0"/>
                        <a:t>A syllable with </a:t>
                      </a:r>
                      <a:r>
                        <a:rPr lang="en-US" b="1" dirty="0" err="1"/>
                        <a:t>er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ir</a:t>
                      </a:r>
                      <a:r>
                        <a:rPr lang="en-US" b="1" dirty="0"/>
                        <a:t>, or, </a:t>
                      </a:r>
                      <a:r>
                        <a:rPr lang="en-US" b="1" dirty="0" err="1"/>
                        <a:t>ar</a:t>
                      </a:r>
                      <a:r>
                        <a:rPr lang="en-US" b="1" dirty="0"/>
                        <a:t>, or </a:t>
                      </a:r>
                      <a:r>
                        <a:rPr lang="en-US" b="1" dirty="0" err="1"/>
                        <a:t>ur</a:t>
                      </a:r>
                      <a:r>
                        <a:rPr lang="en-US" dirty="0"/>
                        <a:t>. Vowel pronunciation often changes before /r/.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barn, fern, bird,</a:t>
                      </a:r>
                      <a:r>
                        <a:rPr lang="en-US" baseline="0" dirty="0"/>
                        <a:t> torn, yard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</a:t>
                      </a:r>
                      <a:r>
                        <a:rPr lang="en-US" b="1" baseline="0" dirty="0"/>
                        <a:t> form</a:t>
                      </a:r>
                      <a:r>
                        <a:rPr lang="en-US" baseline="0" dirty="0"/>
                        <a:t>, </a:t>
                      </a:r>
                      <a:r>
                        <a:rPr lang="en-US" b="1" baseline="0" dirty="0"/>
                        <a:t>yard </a:t>
                      </a:r>
                      <a:r>
                        <a:rPr lang="en-US" b="0" baseline="0" dirty="0"/>
                        <a:t>stick,</a:t>
                      </a:r>
                    </a:p>
                    <a:p>
                      <a:r>
                        <a:rPr lang="en-US" b="1" baseline="0" dirty="0"/>
                        <a:t>sports </a:t>
                      </a:r>
                      <a:r>
                        <a:rPr lang="en-US" b="0" baseline="0" dirty="0"/>
                        <a:t>man, </a:t>
                      </a:r>
                      <a:r>
                        <a:rPr lang="en-US" b="1" baseline="0" dirty="0" err="1"/>
                        <a:t>sur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plus,</a:t>
                      </a:r>
                    </a:p>
                    <a:p>
                      <a:r>
                        <a:rPr lang="en-US" b="1" baseline="0" dirty="0"/>
                        <a:t>morn </a:t>
                      </a:r>
                      <a:r>
                        <a:rPr lang="en-US" b="0" baseline="0" dirty="0" err="1"/>
                        <a:t>ing</a:t>
                      </a:r>
                      <a:r>
                        <a:rPr lang="en-US" b="0" baseline="0" dirty="0"/>
                        <a:t>, dis </a:t>
                      </a:r>
                      <a:r>
                        <a:rPr lang="en-US" b="1" baseline="0" dirty="0" err="1"/>
                        <a:t>turb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Consonant –le</a:t>
                      </a:r>
                    </a:p>
                    <a:p>
                      <a:r>
                        <a:rPr lang="en-US" dirty="0"/>
                        <a:t>An unaccented final syllable that contains a consonant before /l/, followed by a silent </a:t>
                      </a:r>
                      <a:r>
                        <a:rPr lang="en-US" b="1" dirty="0"/>
                        <a:t>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</a:t>
                      </a:r>
                      <a:r>
                        <a:rPr lang="en-US" dirty="0" err="1"/>
                        <a:t>dle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pud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dle</a:t>
                      </a:r>
                      <a:r>
                        <a:rPr lang="en-US" baseline="0" dirty="0"/>
                        <a:t>, ma </a:t>
                      </a:r>
                      <a:r>
                        <a:rPr lang="en-US" baseline="0" dirty="0" err="1"/>
                        <a:t>ple</a:t>
                      </a:r>
                      <a:r>
                        <a:rPr lang="en-US" baseline="0" dirty="0"/>
                        <a:t>, </a:t>
                      </a:r>
                    </a:p>
                    <a:p>
                      <a:r>
                        <a:rPr lang="en-US" baseline="0" dirty="0"/>
                        <a:t>can </a:t>
                      </a:r>
                      <a:r>
                        <a:rPr lang="en-US" baseline="0" dirty="0" err="1"/>
                        <a:t>dle</a:t>
                      </a:r>
                      <a:r>
                        <a:rPr lang="en-US" baseline="0" dirty="0"/>
                        <a:t>, fid </a:t>
                      </a:r>
                      <a:r>
                        <a:rPr lang="en-US" baseline="0" dirty="0" err="1"/>
                        <a:t>dle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80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1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41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0D0D0D"/>
                </a:solidFill>
                <a:latin typeface="Calibri"/>
                <a:cs typeface="Calibri"/>
              </a:rPr>
              <a:t>Motto:  </a:t>
            </a:r>
          </a:p>
          <a:p>
            <a:pPr marL="0" indent="0">
              <a:buNone/>
            </a:pPr>
            <a:r>
              <a:rPr lang="en-US" sz="4100" b="1" dirty="0">
                <a:solidFill>
                  <a:srgbClr val="0D0D0D"/>
                </a:solidFill>
                <a:latin typeface="Calibri"/>
                <a:cs typeface="Calibri"/>
              </a:rPr>
              <a:t>	Success breeds Success</a:t>
            </a:r>
          </a:p>
          <a:p>
            <a:pPr marL="0" indent="0">
              <a:buNone/>
            </a:pPr>
            <a:r>
              <a:rPr lang="en-US" sz="4100" b="1" dirty="0">
                <a:solidFill>
                  <a:srgbClr val="0D0D0D"/>
                </a:solidFill>
                <a:latin typeface="Calibri"/>
                <a:cs typeface="Calibri"/>
              </a:rPr>
              <a:t>	Success breeds Motivation</a:t>
            </a:r>
            <a:br>
              <a:rPr lang="en-US" sz="4100" b="1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41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1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9" y="1600200"/>
            <a:ext cx="8752155" cy="4737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1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41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D0D0D"/>
                </a:solidFill>
                <a:latin typeface="Calibri"/>
                <a:cs typeface="Calibri"/>
              </a:rPr>
              <a:t>3.  Provide quality explicit  instruction lessons that yield </a:t>
            </a:r>
            <a:r>
              <a:rPr lang="en-US" sz="40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endParaRPr lang="en-US" sz="40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2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96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r>
              <a:rPr lang="en-US" sz="11200" dirty="0">
                <a:solidFill>
                  <a:srgbClr val="0D0D0D"/>
                </a:solidFill>
                <a:latin typeface="Calibri"/>
                <a:cs typeface="Calibri"/>
              </a:rPr>
              <a:t>Utilizing </a:t>
            </a:r>
            <a:r>
              <a:rPr lang="en-US" sz="11200" b="1" dirty="0">
                <a:solidFill>
                  <a:srgbClr val="0D0D0D"/>
                </a:solidFill>
                <a:latin typeface="Calibri"/>
                <a:cs typeface="Calibri"/>
              </a:rPr>
              <a:t>explicit instruction </a:t>
            </a:r>
            <a:r>
              <a:rPr lang="en-US" sz="11200" dirty="0">
                <a:solidFill>
                  <a:srgbClr val="0D0D0D"/>
                </a:solidFill>
                <a:latin typeface="Calibri"/>
                <a:cs typeface="Calibri"/>
              </a:rPr>
              <a:t>procedures.</a:t>
            </a: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D0D0D"/>
                </a:solidFill>
                <a:latin typeface="Calibri"/>
                <a:cs typeface="Calibri"/>
              </a:rPr>
              <a:t>      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86567"/>
              </p:ext>
            </p:extLst>
          </p:nvPr>
        </p:nvGraphicFramePr>
        <p:xfrm>
          <a:off x="880933" y="3765477"/>
          <a:ext cx="6818674" cy="2194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0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Hattie Effect Size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Explicit Instruction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Direct Instruction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Mastery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4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96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r>
              <a:rPr lang="en-US" sz="11200" dirty="0">
                <a:solidFill>
                  <a:srgbClr val="0D0D0D"/>
                </a:solidFill>
                <a:latin typeface="Calibri"/>
                <a:cs typeface="Calibri"/>
              </a:rPr>
              <a:t>Utilizing </a:t>
            </a:r>
            <a:r>
              <a:rPr lang="en-US" sz="11200" b="1" dirty="0">
                <a:solidFill>
                  <a:srgbClr val="0D0D0D"/>
                </a:solidFill>
                <a:latin typeface="Calibri"/>
                <a:cs typeface="Calibri"/>
              </a:rPr>
              <a:t>explicit instruction </a:t>
            </a:r>
            <a:r>
              <a:rPr lang="en-US" sz="11200" dirty="0">
                <a:solidFill>
                  <a:srgbClr val="0D0D0D"/>
                </a:solidFill>
                <a:latin typeface="Calibri"/>
                <a:cs typeface="Calibri"/>
              </a:rPr>
              <a:t>procedures.</a:t>
            </a: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lvl="1"/>
            <a:r>
              <a:rPr lang="en-US" sz="11200" b="1" dirty="0">
                <a:solidFill>
                  <a:srgbClr val="0D0D0D"/>
                </a:solidFill>
                <a:latin typeface="Calibri"/>
                <a:cs typeface="Calibri"/>
              </a:rPr>
              <a:t> Demonstration 		</a:t>
            </a:r>
            <a:r>
              <a:rPr lang="en-US" sz="11200" b="1" dirty="0">
                <a:solidFill>
                  <a:srgbClr val="FF0000"/>
                </a:solidFill>
                <a:latin typeface="Calibri"/>
                <a:cs typeface="Calibri"/>
              </a:rPr>
              <a:t>I do it. </a:t>
            </a:r>
            <a:endParaRPr lang="en-US" sz="1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lvl="1"/>
            <a:r>
              <a:rPr lang="en-US" sz="11200" b="1" dirty="0">
                <a:solidFill>
                  <a:srgbClr val="0D0D0D"/>
                </a:solidFill>
                <a:latin typeface="Calibri"/>
                <a:cs typeface="Calibri"/>
              </a:rPr>
              <a:t>Guided Practice		</a:t>
            </a:r>
            <a:r>
              <a:rPr lang="en-US" sz="11200" b="1" dirty="0">
                <a:solidFill>
                  <a:srgbClr val="FF0000"/>
                </a:solidFill>
                <a:latin typeface="Calibri"/>
                <a:cs typeface="Calibri"/>
              </a:rPr>
              <a:t>We do it. </a:t>
            </a:r>
            <a:endParaRPr lang="en-US" sz="1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lvl="1"/>
            <a:r>
              <a:rPr lang="en-US" sz="11200" b="1" dirty="0">
                <a:solidFill>
                  <a:srgbClr val="0D0D0D"/>
                </a:solidFill>
                <a:latin typeface="Calibri"/>
                <a:cs typeface="Calibri"/>
              </a:rPr>
              <a:t>Checking understanding 	</a:t>
            </a:r>
            <a:r>
              <a:rPr lang="en-US" sz="11200" b="1" dirty="0">
                <a:solidFill>
                  <a:srgbClr val="FF0000"/>
                </a:solidFill>
                <a:latin typeface="Calibri"/>
                <a:cs typeface="Calibri"/>
              </a:rPr>
              <a:t>You do it. </a:t>
            </a: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D0D0D"/>
                </a:solidFill>
                <a:latin typeface="Calibri"/>
                <a:cs typeface="Calibri"/>
              </a:rPr>
              <a:t>      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Anita Archer, PhD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Teacher, Author, Consultant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Portland, Oregon</a:t>
            </a:r>
          </a:p>
          <a:p>
            <a:r>
              <a:rPr lang="en-US" dirty="0">
                <a:latin typeface="Calibri"/>
                <a:cs typeface="Calibri"/>
                <a:hlinkClick r:id="rId2"/>
              </a:rPr>
              <a:t>archerteach@aol.com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  <a:hlinkClick r:id="rId3"/>
              </a:rPr>
              <a:t>www.explicitinstruction.org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5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700" b="1" dirty="0">
                <a:latin typeface="Calibri" charset="0"/>
              </a:rPr>
              <a:t>Letter – Sound  Associations </a:t>
            </a:r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charset="0"/>
              </a:rPr>
              <a:t>Example  – 	Introducing the phoneme – grapheme 			association in isolation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chemeClr val="tx1"/>
                </a:solidFill>
                <a:latin typeface="Calibri" charset="0"/>
              </a:rPr>
              <a:t>				</a:t>
            </a:r>
            <a:endParaRPr lang="en-US" sz="4600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4600" b="1" dirty="0">
                <a:solidFill>
                  <a:schemeClr val="tx1"/>
                </a:solidFill>
                <a:latin typeface="Calibri" charset="0"/>
              </a:rPr>
              <a:t>			a</a:t>
            </a: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(Point to letter.)  This is the letter a.   This sound is /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</a:rPr>
              <a:t>aaaa</a:t>
            </a: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/.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2.    Say the sound with me.  /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</a:rPr>
              <a:t>aaaa</a:t>
            </a: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/</a:t>
            </a: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 startAt="3"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What sound? /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</a:rPr>
              <a:t>aaaa</a:t>
            </a: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/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48D8B-D532-9F42-8138-764B1251164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ea typeface="+mj-ea"/>
                <a:cs typeface="+mj-cs"/>
              </a:rPr>
              <a:t>Example  - 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Continuous Blending</a:t>
            </a:r>
            <a:endParaRPr lang="en-US" sz="36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17713"/>
            <a:ext cx="7735888" cy="4840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charset="0"/>
              </a:rPr>
              <a:t>Sounding Out VC, CVC, CVCC, CCVC words</a:t>
            </a:r>
            <a:br>
              <a:rPr lang="en-US" sz="2400" b="1" dirty="0">
                <a:solidFill>
                  <a:schemeClr val="tx1"/>
                </a:solidFill>
                <a:latin typeface="Calibri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charset="0"/>
              </a:rPr>
              <a:t>       </a:t>
            </a:r>
            <a:r>
              <a:rPr lang="en-US" b="1" dirty="0">
                <a:solidFill>
                  <a:schemeClr val="tx1"/>
                </a:solidFill>
                <a:latin typeface="Calibri" charset="0"/>
              </a:rPr>
              <a:t>sip    fit    lip     tip      rim</a:t>
            </a:r>
            <a:endParaRPr lang="en-US" sz="2400" b="1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400" b="1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1.	When I touch a letter, I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  <a:latin typeface="Calibri" charset="0"/>
              </a:rPr>
              <a:t>ll say its sound.  I</a:t>
            </a:r>
            <a:r>
              <a:rPr lang="en-US" altLang="ja-JP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  <a:latin typeface="Calibri" charset="0"/>
              </a:rPr>
              <a:t>ll keep saying the sound until I touch the next letter.  I won</a:t>
            </a:r>
            <a:r>
              <a:rPr lang="en-US" altLang="ja-JP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  <a:latin typeface="Calibri" charset="0"/>
              </a:rPr>
              <a:t>t stop between sounds.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2.  My turn to sound out this word. 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(Touch under each letter and say the sound.  Hold continuous sounds.  Say stop sounds quickly.  Don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altLang="ja-JP" sz="1800" dirty="0">
                <a:solidFill>
                  <a:schemeClr val="tx1"/>
                </a:solidFill>
                <a:latin typeface="Calibri" charset="0"/>
              </a:rPr>
              <a:t>t stop between sounds.)</a:t>
            </a:r>
            <a:endParaRPr lang="en-US" altLang="ja-JP" sz="2400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3.  Sound out this word with me. 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(Touch under each letter.)</a:t>
            </a:r>
            <a:endParaRPr lang="en-US" sz="2400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4.  Your turn.  Sound out this word by yourselves. 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(Touch under each letter.)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5.  What word?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(Glide your finger under the word.)</a:t>
            </a:r>
            <a:r>
              <a:rPr lang="en-US" sz="2400" dirty="0">
                <a:solidFill>
                  <a:schemeClr val="tx1"/>
                </a:solidFill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Calibri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2F3EB-A296-754F-96A1-038F5533202D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0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200" b="1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32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D0D0D"/>
                </a:solidFill>
              </a:rPr>
              <a:t>I do.				I do it.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D0D0D"/>
                </a:solidFill>
              </a:rPr>
              <a:t>We do.			We do it.	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D0D0D"/>
                </a:solidFill>
              </a:rPr>
              <a:t>You do.			You do it with partner.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D0D0D"/>
                </a:solidFill>
              </a:rPr>
              <a:t>				You do it.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Motto: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well I teach = How well they learn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0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3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3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300" dirty="0">
                <a:solidFill>
                  <a:srgbClr val="0D0D0D"/>
                </a:solidFill>
                <a:latin typeface="Calibri"/>
                <a:cs typeface="Calibri"/>
              </a:rPr>
              <a:t>4.	 </a:t>
            </a:r>
            <a:r>
              <a:rPr lang="en-US" sz="3600" dirty="0">
                <a:solidFill>
                  <a:srgbClr val="0D0D0D"/>
                </a:solidFill>
                <a:latin typeface="Calibri"/>
                <a:cs typeface="Calibri"/>
              </a:rPr>
              <a:t>Actively involve all students in 	responding throughout the lesson, 	making </a:t>
            </a:r>
            <a:r>
              <a:rPr lang="en-US" sz="3600" b="1" dirty="0">
                <a:solidFill>
                  <a:srgbClr val="0D0D0D"/>
                </a:solidFill>
                <a:latin typeface="Calibri"/>
                <a:cs typeface="Calibri"/>
              </a:rPr>
              <a:t>LEARNING </a:t>
            </a:r>
            <a:r>
              <a:rPr lang="en-US" sz="3600" dirty="0">
                <a:solidFill>
                  <a:srgbClr val="0D0D0D"/>
                </a:solidFill>
                <a:latin typeface="Calibri"/>
                <a:cs typeface="Calibri"/>
              </a:rPr>
              <a:t> visible. </a:t>
            </a: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36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400050" lvl="1" indent="0">
              <a:buNone/>
            </a:pPr>
            <a:r>
              <a:rPr lang="en-US" sz="3600" b="1" i="1" dirty="0"/>
              <a:t>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5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15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0D0D"/>
                </a:solidFill>
              </a:rPr>
              <a:t>Elicit frequent responses</a:t>
            </a:r>
            <a:r>
              <a:rPr lang="en-US" sz="1200" b="1" dirty="0"/>
              <a:t> 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D0D0D"/>
                </a:solidFill>
                <a:latin typeface="Arial" charset="0"/>
              </a:rPr>
              <a:t>Verbal Response Procedures		Reading Procedures</a:t>
            </a:r>
            <a:endParaRPr lang="en-US" dirty="0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Structured Choral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			Whisper Reading (Silent)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Structured Partners	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		Echo Reading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Teams/Huddle Group			Choral Reading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Individual – Random 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			Cloze Reading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Discussion	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			Partner Reading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D0D0D"/>
                </a:solidFill>
                <a:latin typeface="Arial" charset="0"/>
              </a:rPr>
              <a:t>Written Response Procedures</a:t>
            </a:r>
          </a:p>
          <a:p>
            <a:pPr>
              <a:buNone/>
            </a:pPr>
            <a:r>
              <a:rPr lang="en-US" b="1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Types of writing tasks</a:t>
            </a:r>
          </a:p>
          <a:p>
            <a:pPr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Whiteboards </a:t>
            </a:r>
          </a:p>
          <a:p>
            <a:pPr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Response Cards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/Response Sheets</a:t>
            </a:r>
          </a:p>
          <a:p>
            <a:pPr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Writing Frames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D0D0D"/>
                </a:solidFill>
                <a:latin typeface="Arial" charset="0"/>
              </a:rPr>
              <a:t>Action Response Procedures			Technology Responses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Acting out/Simulations				Computers, </a:t>
            </a:r>
            <a:r>
              <a:rPr lang="en-US" dirty="0" err="1">
                <a:solidFill>
                  <a:srgbClr val="0D0D0D"/>
                </a:solidFill>
                <a:latin typeface="Arial" charset="0"/>
              </a:rPr>
              <a:t>ipads</a:t>
            </a:r>
            <a:endParaRPr lang="en-US" dirty="0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Gestures					Clickers, </a:t>
            </a:r>
            <a:r>
              <a:rPr lang="en-US" dirty="0" err="1">
                <a:solidFill>
                  <a:srgbClr val="0D0D0D"/>
                </a:solidFill>
                <a:latin typeface="Arial" charset="0"/>
              </a:rPr>
              <a:t>Plickers</a:t>
            </a:r>
            <a:endParaRPr lang="en-US" dirty="0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Facial Expressions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Hand Signals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Arial" charset="0"/>
              </a:rPr>
              <a:t>Benefits</a:t>
            </a:r>
            <a:r>
              <a:rPr lang="en-US" b="1" dirty="0">
                <a:solidFill>
                  <a:srgbClr val="0D0D0D"/>
                </a:solidFill>
                <a:latin typeface="Arial" charset="0"/>
              </a:rPr>
              <a:t>: Rehearse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 – </a:t>
            </a:r>
            <a:r>
              <a:rPr lang="en-US" b="1" dirty="0">
                <a:solidFill>
                  <a:srgbClr val="0D0D0D"/>
                </a:solidFill>
                <a:latin typeface="Arial" charset="0"/>
              </a:rPr>
              <a:t>Retrieve</a:t>
            </a:r>
            <a:r>
              <a:rPr lang="en-US" dirty="0">
                <a:solidFill>
                  <a:srgbClr val="0D0D0D"/>
                </a:solidFill>
                <a:latin typeface="Arial" charset="0"/>
              </a:rPr>
              <a:t> – </a:t>
            </a:r>
            <a:r>
              <a:rPr lang="en-US" b="1" dirty="0">
                <a:solidFill>
                  <a:srgbClr val="0D0D0D"/>
                </a:solidFill>
                <a:latin typeface="Arial" charset="0"/>
              </a:rPr>
              <a:t>Retain - Leaning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7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32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	</a:t>
            </a:r>
          </a:p>
          <a:p>
            <a:pPr marL="2171700" lvl="5" indent="0">
              <a:buNone/>
            </a:pPr>
            <a:endParaRPr lang="en-US" sz="36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Motto: 	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Learning is not a spectator 			sport. 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400050" lvl="1" indent="0">
              <a:buNone/>
            </a:pPr>
            <a:r>
              <a:rPr lang="en-US" sz="3600" b="1" i="1" dirty="0"/>
              <a:t>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2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5.  Carefully monitor students’ responses, adjusting the lesson as necessary to ensure </a:t>
            </a:r>
            <a:r>
              <a:rPr lang="en-US" sz="4000" b="1" dirty="0">
                <a:solidFill>
                  <a:srgbClr val="000000"/>
                </a:solidFill>
                <a:latin typeface="Calibri"/>
                <a:cs typeface="Calibri"/>
              </a:rPr>
              <a:t>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97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5066" y="21757"/>
            <a:ext cx="8198212" cy="1603175"/>
          </a:xfrm>
          <a:solidFill>
            <a:srgbClr val="C7E68F"/>
          </a:solidFill>
        </p:spPr>
        <p:txBody>
          <a:bodyPr rtlCol="0">
            <a:normAutofit fontScale="90000"/>
          </a:bodyPr>
          <a:lstStyle/>
          <a:p>
            <a:pPr algn="l">
              <a:defRPr/>
            </a:pPr>
            <a:br>
              <a:rPr lang="en-US" sz="2200" dirty="0">
                <a:solidFill>
                  <a:srgbClr val="0D0D0D"/>
                </a:solidFill>
                <a:latin typeface="Calibri"/>
                <a:cs typeface="Calibri"/>
              </a:rPr>
            </a:br>
            <a:r>
              <a:rPr lang="en-US" sz="2200" dirty="0">
                <a:solidFill>
                  <a:srgbClr val="0D0D0D"/>
                </a:solidFill>
                <a:latin typeface="Calibri"/>
                <a:cs typeface="Calibri"/>
              </a:rPr>
              <a:t>	       </a:t>
            </a:r>
            <a:r>
              <a:rPr lang="en-US" sz="4400" dirty="0"/>
              <a:t>Explicit Instruction</a:t>
            </a:r>
            <a:endParaRPr lang="en-US" sz="4400" b="1" i="1" dirty="0">
              <a:ea typeface="+mj-ea"/>
              <a:cs typeface="+mj-cs"/>
            </a:endParaRPr>
          </a:p>
        </p:txBody>
      </p:sp>
      <p:graphicFrame>
        <p:nvGraphicFramePr>
          <p:cNvPr id="249901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49933534"/>
              </p:ext>
            </p:extLst>
          </p:nvPr>
        </p:nvGraphicFramePr>
        <p:xfrm>
          <a:off x="685800" y="1752600"/>
          <a:ext cx="7848600" cy="4812489"/>
        </p:xfrm>
        <a:graphic>
          <a:graphicData uri="http://schemas.openxmlformats.org/drawingml/2006/table">
            <a:tbl>
              <a:tblPr/>
              <a:tblGrid>
                <a:gridCol w="22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Structured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Choral Responses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Listen to all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Hone in on responses of lower performing students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Structured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Partner Responses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Circulate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Look at responses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Listen to responses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Random Individual Responses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Listen carefully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Response Slates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Response Cards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Hand Signals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Look carefully at slates, cards, or hand signals when held up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Written Responses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Circulate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Look at responses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Action Responses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Look at responses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DDBE-15B1-3F41-BFD3-3142459B9B57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7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cs typeface="Calibri"/>
              </a:rPr>
              <a:t>Big Idea 5: </a:t>
            </a: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Carefully monitor students’ responses, adjusting the lesson as necessary to ensure </a:t>
            </a:r>
            <a:r>
              <a:rPr lang="en-US" sz="3000" b="1" dirty="0">
                <a:solidFill>
                  <a:srgbClr val="000000"/>
                </a:solidFill>
                <a:latin typeface="Calibri"/>
                <a:cs typeface="Calibri"/>
              </a:rPr>
              <a:t>LEARNING. </a:t>
            </a:r>
          </a:p>
          <a:p>
            <a:pPr marL="0" indent="0">
              <a:buNone/>
            </a:pPr>
            <a:br>
              <a:rPr lang="en-US" sz="3000" dirty="0"/>
            </a:br>
            <a:r>
              <a:rPr lang="en-US" b="1" dirty="0">
                <a:solidFill>
                  <a:srgbClr val="FF0000"/>
                </a:solidFill>
              </a:rPr>
              <a:t>Motto: </a:t>
            </a:r>
            <a:r>
              <a:rPr lang="en-US" dirty="0"/>
              <a:t>	</a:t>
            </a:r>
            <a:r>
              <a:rPr lang="en-US" sz="3000" b="1" dirty="0">
                <a:solidFill>
                  <a:srgbClr val="000000"/>
                </a:solidFill>
                <a:latin typeface="Calibri"/>
                <a:cs typeface="Calibri"/>
              </a:rPr>
              <a:t>Look carefully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Calibri"/>
                <a:cs typeface="Calibri"/>
              </a:rPr>
              <a:t>		Listen carefully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		</a:t>
            </a: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Circulate and monitor </a:t>
            </a:r>
          </a:p>
          <a:p>
            <a:pPr marL="1257300" lvl="3" indent="0">
              <a:buNone/>
            </a:pPr>
            <a:r>
              <a:rPr lang="en-US" dirty="0">
                <a:latin typeface="Calibri"/>
                <a:cs typeface="Calibri"/>
              </a:rPr>
              <a:t>		</a:t>
            </a: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Walk around</a:t>
            </a:r>
          </a:p>
          <a:p>
            <a:pPr marL="1257300" lvl="3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		Look around</a:t>
            </a:r>
          </a:p>
          <a:p>
            <a:pPr marL="1257300" lvl="3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		Talk around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88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D0D0D"/>
                </a:solidFill>
                <a:latin typeface="Calibri"/>
                <a:cs typeface="Calibri"/>
              </a:rPr>
              <a:t>6.    	Provide affirmative feedback (praise) and 	informative feedback (corrections) to 	support </a:t>
            </a:r>
            <a:r>
              <a:rPr lang="en-US" sz="32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9063" y="3355976"/>
            <a:ext cx="0" cy="217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D0D0D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D0D0D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D0D0D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D0D0D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D0D0D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D0D0D"/>
                </a:solidFill>
              </a:rPr>
              <a:t>Learning</a:t>
            </a: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6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96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Provide affirmative feedback (praise) and informative feedback (corrections) to support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D0D0D"/>
                </a:solidFill>
                <a:latin typeface="Calibri"/>
                <a:cs typeface="Calibri"/>
              </a:rPr>
              <a:t>      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66775"/>
              </p:ext>
            </p:extLst>
          </p:nvPr>
        </p:nvGraphicFramePr>
        <p:xfrm>
          <a:off x="880933" y="3765477"/>
          <a:ext cx="6818674" cy="1402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Hattie Effect Size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08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  <a:latin typeface="Calibri"/>
                <a:cs typeface="Calibri"/>
              </a:rPr>
              <a:t>6.    Provide affirmative feedback (praise) and informative feedback (corrections) to support </a:t>
            </a: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462618"/>
              </p:ext>
            </p:extLst>
          </p:nvPr>
        </p:nvGraphicFramePr>
        <p:xfrm>
          <a:off x="2697162" y="2441625"/>
          <a:ext cx="3087688" cy="914352"/>
        </p:xfrm>
        <a:graphic>
          <a:graphicData uri="http://schemas.openxmlformats.org/drawingml/2006/table">
            <a:tbl>
              <a:tblPr/>
              <a:tblGrid>
                <a:gridCol w="308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32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Feedback to </a:t>
                      </a:r>
                    </a:p>
                    <a:p>
                      <a:pPr algn="ctr"/>
                      <a:r>
                        <a:rPr lang="en-US" sz="1800" b="1" baseline="0" dirty="0"/>
                        <a:t>Individual Students</a:t>
                      </a:r>
                    </a:p>
                    <a:p>
                      <a:pPr algn="ctr"/>
                      <a:r>
                        <a:rPr lang="en-US" sz="1800" b="1" baseline="0" dirty="0"/>
                        <a:t>During Lesson </a:t>
                      </a:r>
                      <a:endParaRPr lang="en-US" sz="1800" b="1" dirty="0"/>
                    </a:p>
                  </a:txBody>
                  <a:tcPr marL="91428" marR="91428" marT="45696" marB="45696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2880"/>
              </p:ext>
            </p:extLst>
          </p:nvPr>
        </p:nvGraphicFramePr>
        <p:xfrm>
          <a:off x="457200" y="5827588"/>
          <a:ext cx="3021012" cy="870157"/>
        </p:xfrm>
        <a:graphic>
          <a:graphicData uri="http://schemas.openxmlformats.org/drawingml/2006/table">
            <a:tbl>
              <a:tblPr/>
              <a:tblGrid>
                <a:gridCol w="302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0157">
                <a:tc>
                  <a:txBody>
                    <a:bodyPr/>
                    <a:lstStyle/>
                    <a:p>
                      <a:r>
                        <a:rPr lang="en-US" sz="3200" b="1" dirty="0"/>
                        <a:t>Tell</a:t>
                      </a:r>
                      <a:r>
                        <a:rPr lang="en-US" sz="3200" b="1" baseline="0" dirty="0"/>
                        <a:t> the answer </a:t>
                      </a:r>
                      <a:endParaRPr lang="en-US" sz="3200" b="1" dirty="0"/>
                    </a:p>
                  </a:txBody>
                  <a:tcPr marL="91432" marR="91432" marT="45754" marB="45754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3548"/>
              </p:ext>
            </p:extLst>
          </p:nvPr>
        </p:nvGraphicFramePr>
        <p:xfrm>
          <a:off x="4830761" y="5882993"/>
          <a:ext cx="3974793" cy="814752"/>
        </p:xfrm>
        <a:graphic>
          <a:graphicData uri="http://schemas.openxmlformats.org/drawingml/2006/table">
            <a:tbl>
              <a:tblPr/>
              <a:tblGrid>
                <a:gridCol w="397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4752">
                <a:tc>
                  <a:txBody>
                    <a:bodyPr/>
                    <a:lstStyle/>
                    <a:p>
                      <a:r>
                        <a:rPr lang="en-US" sz="2000" b="1" dirty="0"/>
                        <a:t>Guide</a:t>
                      </a:r>
                      <a:r>
                        <a:rPr lang="en-US" sz="2000" b="1" baseline="0" dirty="0"/>
                        <a:t> Student in Application of Strategy or Procedure </a:t>
                      </a:r>
                      <a:endParaRPr lang="en-US" sz="2000" b="1" dirty="0"/>
                    </a:p>
                  </a:txBody>
                  <a:tcPr marT="45761" marB="45761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72806"/>
              </p:ext>
            </p:extLst>
          </p:nvPr>
        </p:nvGraphicFramePr>
        <p:xfrm>
          <a:off x="2168525" y="3573755"/>
          <a:ext cx="4414837" cy="518096"/>
        </p:xfrm>
        <a:graphic>
          <a:graphicData uri="http://schemas.openxmlformats.org/drawingml/2006/table">
            <a:tbl>
              <a:tblPr/>
              <a:tblGrid>
                <a:gridCol w="441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245">
                <a:tc>
                  <a:txBody>
                    <a:bodyPr/>
                    <a:lstStyle/>
                    <a:p>
                      <a:r>
                        <a:rPr lang="en-US" sz="2800" b="1" dirty="0"/>
                        <a:t>P = Praise -</a:t>
                      </a:r>
                      <a:r>
                        <a:rPr lang="en-US" sz="2800" b="1" baseline="0" dirty="0"/>
                        <a:t> Affirm</a:t>
                      </a:r>
                      <a:endParaRPr lang="en-US" sz="2800" b="1" dirty="0"/>
                    </a:p>
                  </a:txBody>
                  <a:tcPr marL="91424" marR="91424" marT="45688" marB="45688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18940"/>
              </p:ext>
            </p:extLst>
          </p:nvPr>
        </p:nvGraphicFramePr>
        <p:xfrm>
          <a:off x="2127250" y="4320947"/>
          <a:ext cx="4379912" cy="560280"/>
        </p:xfrm>
        <a:graphic>
          <a:graphicData uri="http://schemas.openxmlformats.org/drawingml/2006/table">
            <a:tbl>
              <a:tblPr/>
              <a:tblGrid>
                <a:gridCol w="43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280">
                <a:tc>
                  <a:txBody>
                    <a:bodyPr/>
                    <a:lstStyle/>
                    <a:p>
                      <a:r>
                        <a:rPr lang="en-US" sz="2800" b="1" dirty="0"/>
                        <a:t>E = Encourage</a:t>
                      </a:r>
                    </a:p>
                  </a:txBody>
                  <a:tcPr marL="91449" marR="91449" marT="45744" marB="45744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8763"/>
              </p:ext>
            </p:extLst>
          </p:nvPr>
        </p:nvGraphicFramePr>
        <p:xfrm>
          <a:off x="2168525" y="5068010"/>
          <a:ext cx="4338637" cy="585248"/>
        </p:xfrm>
        <a:graphic>
          <a:graphicData uri="http://schemas.openxmlformats.org/drawingml/2006/table">
            <a:tbl>
              <a:tblPr/>
              <a:tblGrid>
                <a:gridCol w="433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248">
                <a:tc>
                  <a:txBody>
                    <a:bodyPr/>
                    <a:lstStyle/>
                    <a:p>
                      <a:r>
                        <a:rPr lang="en-US" sz="2800" b="1" dirty="0"/>
                        <a:t>C = Correct - Inform</a:t>
                      </a:r>
                    </a:p>
                  </a:txBody>
                  <a:tcPr marL="91424" marR="91424" marT="45670" marB="45670"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229063" y="3355976"/>
            <a:ext cx="0" cy="217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 flipH="1">
            <a:off x="1967706" y="5653258"/>
            <a:ext cx="159544" cy="174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6" idx="0"/>
          </p:cNvCxnSpPr>
          <p:nvPr/>
        </p:nvCxnSpPr>
        <p:spPr>
          <a:xfrm>
            <a:off x="6507162" y="5653258"/>
            <a:ext cx="310995" cy="229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21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9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800" b="1" dirty="0">
                <a:solidFill>
                  <a:srgbClr val="FF0000"/>
                </a:solidFill>
                <a:latin typeface="Calibri"/>
                <a:cs typeface="Calibri"/>
              </a:rPr>
              <a:t>Big Idea 6. </a:t>
            </a:r>
            <a:r>
              <a:rPr lang="en-US" sz="12800" dirty="0">
                <a:solidFill>
                  <a:srgbClr val="0D0D0D"/>
                </a:solidFill>
                <a:latin typeface="Calibri"/>
                <a:cs typeface="Calibri"/>
              </a:rPr>
              <a:t>Provide affirmative feedback (praise) and informative feedback (corrections) to support </a:t>
            </a:r>
            <a:r>
              <a:rPr lang="en-US" sz="128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endParaRPr lang="en-US" sz="128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800" b="1" dirty="0">
                <a:solidFill>
                  <a:srgbClr val="FF0000"/>
                </a:solidFill>
                <a:latin typeface="Calibri"/>
                <a:cs typeface="Calibri"/>
              </a:rPr>
              <a:t>Motto:  Affirm and Inform</a:t>
            </a:r>
          </a:p>
          <a:p>
            <a:pPr marL="0" indent="0">
              <a:buNone/>
            </a:pPr>
            <a:r>
              <a:rPr lang="en-US" sz="12800" b="1" dirty="0">
                <a:solidFill>
                  <a:srgbClr val="FF0000"/>
                </a:solidFill>
                <a:latin typeface="Calibri"/>
                <a:cs typeface="Calibri"/>
              </a:rPr>
              <a:t>Motto</a:t>
            </a:r>
            <a:r>
              <a:rPr lang="en-US" sz="12800" dirty="0">
                <a:solidFill>
                  <a:srgbClr val="0D0D0D"/>
                </a:solidFill>
                <a:latin typeface="Calibri"/>
                <a:cs typeface="Calibri"/>
              </a:rPr>
              <a:t>:  </a:t>
            </a:r>
            <a:r>
              <a:rPr lang="en-US" sz="12800" i="1" dirty="0">
                <a:solidFill>
                  <a:srgbClr val="0D0D0D"/>
                </a:solidFill>
                <a:latin typeface="Calibri"/>
                <a:cs typeface="Calibri"/>
              </a:rPr>
              <a:t>Feedback feeds back. </a:t>
            </a:r>
            <a:endParaRPr lang="en-US" sz="1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D0D0D"/>
                </a:solidFill>
                <a:latin typeface="Calibri"/>
                <a:cs typeface="Calibri"/>
              </a:rPr>
              <a:t>      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8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3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300" dirty="0">
                <a:solidFill>
                  <a:srgbClr val="0D0D0D"/>
                </a:solidFill>
                <a:latin typeface="Calibri"/>
                <a:cs typeface="Calibri"/>
              </a:rPr>
              <a:t>7.  	</a:t>
            </a:r>
            <a:r>
              <a:rPr lang="en-US" sz="3600" dirty="0">
                <a:solidFill>
                  <a:srgbClr val="0D0D0D"/>
                </a:solidFill>
                <a:latin typeface="Calibri"/>
                <a:cs typeface="Calibri"/>
              </a:rPr>
              <a:t>Provide deliberate practice, spaced 	practice, and retrieval practice to 	ensure retention and </a:t>
            </a:r>
            <a:r>
              <a:rPr lang="en-US" sz="36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3600" dirty="0">
                <a:solidFill>
                  <a:srgbClr val="0D0D0D"/>
                </a:solidFill>
                <a:latin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30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br>
              <a:rPr lang="en-US" sz="4300" dirty="0">
                <a:solidFill>
                  <a:srgbClr val="0D0D0D"/>
                </a:solidFill>
                <a:latin typeface="Calibri"/>
                <a:cs typeface="Calibri"/>
              </a:rPr>
            </a:br>
            <a:r>
              <a:rPr lang="en-US" sz="6700" dirty="0">
                <a:solidFill>
                  <a:srgbClr val="0D0D0D"/>
                </a:solidFill>
                <a:latin typeface="Calibri"/>
                <a:cs typeface="Calibri"/>
              </a:rPr>
              <a:t>7.  	Provide deliberate practice, retrieval practice,  and 	spaced practice to ensure retention and 	</a:t>
            </a:r>
            <a:r>
              <a:rPr lang="en-US" sz="67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6700" dirty="0">
                <a:solidFill>
                  <a:srgbClr val="0D0D0D"/>
                </a:solidFill>
                <a:latin typeface="Calibri"/>
                <a:cs typeface="Calibri"/>
              </a:rPr>
              <a:t>. </a:t>
            </a:r>
            <a:br>
              <a:rPr lang="en-US" sz="6700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67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000000"/>
                </a:solidFill>
                <a:latin typeface="Calibri"/>
                <a:cs typeface="Calibri"/>
              </a:rPr>
              <a:t>Deliberate practice</a:t>
            </a:r>
            <a:r>
              <a:rPr lang="en-US" sz="6000" dirty="0">
                <a:solidFill>
                  <a:srgbClr val="000000"/>
                </a:solidFill>
                <a:latin typeface="Calibri"/>
                <a:cs typeface="Calibri"/>
              </a:rPr>
              <a:t> is goal-oriented practice consciously devoted to improvement of a skill.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0000"/>
                </a:solidFill>
                <a:latin typeface="Calibri"/>
                <a:cs typeface="Calibri"/>
              </a:rPr>
              <a:t>Spaced practice </a:t>
            </a:r>
            <a:r>
              <a:rPr lang="en-US" sz="6000" dirty="0">
                <a:solidFill>
                  <a:srgbClr val="000000"/>
                </a:solidFill>
                <a:latin typeface="Calibri"/>
                <a:cs typeface="Calibri"/>
              </a:rPr>
              <a:t>(also known as distributed practice) is a learning strategy, where practice is broken up into a number of short sessions - over a longer period of time.</a:t>
            </a:r>
          </a:p>
          <a:p>
            <a:pPr marL="0" indent="0">
              <a:buNone/>
            </a:pPr>
            <a:endParaRPr lang="en-US" sz="6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000000"/>
                </a:solidFill>
                <a:latin typeface="Calibri"/>
                <a:cs typeface="Calibri"/>
              </a:rPr>
              <a:t>Retrieval practice </a:t>
            </a:r>
            <a:r>
              <a:rPr lang="en-US" sz="6000" dirty="0">
                <a:solidFill>
                  <a:srgbClr val="000000"/>
                </a:solidFill>
                <a:latin typeface="Calibri"/>
                <a:cs typeface="Calibri"/>
              </a:rPr>
              <a:t>is a learning strategy in which students must retrieve information from memory.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9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8007" cy="47379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7.  	Provide deliberate practice, 	retrieval 	practice, and spaced 	practice. </a:t>
            </a: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D0D0D"/>
                </a:solidFill>
                <a:latin typeface="Calibri"/>
                <a:cs typeface="Calibri"/>
              </a:rPr>
              <a:t>      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98625"/>
              </p:ext>
            </p:extLst>
          </p:nvPr>
        </p:nvGraphicFramePr>
        <p:xfrm>
          <a:off x="880933" y="3765477"/>
          <a:ext cx="6818674" cy="1828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0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Hattie Effect Size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Deliberate</a:t>
                      </a:r>
                      <a:r>
                        <a:rPr lang="en-US" sz="2400" b="1" baseline="0" dirty="0"/>
                        <a:t> Practice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Retrieval</a:t>
                      </a:r>
                      <a:r>
                        <a:rPr lang="en-US" sz="2400" b="1" baseline="0" dirty="0"/>
                        <a:t> Practice 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Spaced Practice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08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</a:rPr>
              <a:t>Big Idea 7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lang="en-US" sz="3200" dirty="0">
                <a:solidFill>
                  <a:srgbClr val="0D0D0D"/>
                </a:solidFill>
                <a:latin typeface="Calibri"/>
                <a:cs typeface="Calibri"/>
              </a:rPr>
              <a:t>Provide deliberate practice, spaced practice, and retrieval practice to ensure retention and </a:t>
            </a:r>
            <a:r>
              <a:rPr lang="en-US" sz="32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3200" dirty="0">
                <a:solidFill>
                  <a:srgbClr val="0D0D0D"/>
                </a:solidFill>
                <a:latin typeface="Calibri"/>
                <a:cs typeface="Calibri"/>
              </a:rPr>
              <a:t>. </a:t>
            </a:r>
            <a:br>
              <a:rPr lang="en-US" sz="3200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3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</a:rPr>
              <a:t>Motto: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Perfected practice over time makes perfect and permanent. </a:t>
            </a:r>
            <a:endParaRPr lang="en-US"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8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8.  	Utilize management procedures that support 	students and teachers, thus facilitating 	</a:t>
            </a:r>
            <a:r>
              <a:rPr lang="en-US" sz="28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Create a well-organized safe environment.</a:t>
            </a:r>
            <a:b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Teach predictable routines.   </a:t>
            </a:r>
            <a:r>
              <a:rPr lang="en-US" i="1" dirty="0">
                <a:solidFill>
                  <a:srgbClr val="0D0D0D"/>
                </a:solidFill>
                <a:latin typeface="Calibri"/>
                <a:cs typeface="Calibri"/>
              </a:rPr>
              <a:t>Predictability predicts ability.</a:t>
            </a: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Provide clear expectations.   </a:t>
            </a:r>
            <a:r>
              <a:rPr lang="en-US" i="1" dirty="0">
                <a:solidFill>
                  <a:srgbClr val="0D0D0D"/>
                </a:solidFill>
                <a:latin typeface="Calibri"/>
                <a:cs typeface="Calibri"/>
              </a:rPr>
              <a:t>What we expect = What we get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Provide pre-corrections.	</a:t>
            </a:r>
            <a:r>
              <a:rPr lang="en-US" i="1" dirty="0">
                <a:solidFill>
                  <a:srgbClr val="0D0D0D"/>
                </a:solidFill>
                <a:latin typeface="Calibri"/>
                <a:cs typeface="Calibri"/>
              </a:rPr>
              <a:t>If you expect it, pre-correct it.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Provide acknowledgement.	</a:t>
            </a:r>
            <a:r>
              <a:rPr lang="en-US" i="1" dirty="0">
                <a:solidFill>
                  <a:srgbClr val="0D0D0D"/>
                </a:solidFill>
                <a:latin typeface="Calibri"/>
                <a:cs typeface="Calibri"/>
              </a:rPr>
              <a:t>Catch them being good.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Calibri"/>
                <a:cs typeface="Calibri"/>
              </a:rPr>
              <a:t>Maintain a perky pace.	</a:t>
            </a:r>
            <a:r>
              <a:rPr lang="en-US" i="1" dirty="0">
                <a:solidFill>
                  <a:srgbClr val="0D0D0D"/>
                </a:solidFill>
                <a:latin typeface="Calibri"/>
                <a:cs typeface="Calibri"/>
              </a:rPr>
              <a:t>Avoid the void for they will fill it. </a:t>
            </a: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1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8.  	Utilize management procedures that support 	students and teachers, thus facilitating 	</a:t>
            </a:r>
            <a:r>
              <a:rPr lang="en-US" sz="28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63170"/>
              </p:ext>
            </p:extLst>
          </p:nvPr>
        </p:nvGraphicFramePr>
        <p:xfrm>
          <a:off x="757469" y="3282353"/>
          <a:ext cx="759426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Hattie’s Effect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56">
                <a:tc>
                  <a:txBody>
                    <a:bodyPr/>
                    <a:lstStyle/>
                    <a:p>
                      <a:r>
                        <a:rPr lang="en-US" sz="2800" dirty="0"/>
                        <a:t>Behavioral intervention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Behavioral organizers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41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D0D0D"/>
                </a:solidFill>
                <a:latin typeface="Calibri"/>
                <a:cs typeface="Calibri"/>
              </a:rPr>
              <a:t>9.	Intentionally establish positive teacher-student 	relationships that support </a:t>
            </a:r>
            <a:r>
              <a:rPr lang="en-US" sz="40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4000" dirty="0">
                <a:solidFill>
                  <a:srgbClr val="0D0D0D"/>
                </a:solidFill>
                <a:latin typeface="Calibri"/>
                <a:cs typeface="Calibri"/>
              </a:rPr>
              <a:t> in the 	classroom. </a:t>
            </a:r>
            <a:endParaRPr lang="en-US" sz="40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DC99-459D-A34F-9182-B569AF5C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CDF9-05F9-A149-980A-E8E70ADBF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“Explicit teaching is not just the episode within a lesson when information is presented; it involves chunking content into small components, guiding students’ initial attempts at working with that content and gradually releasing control into more open activities as students gain mastery.  It is a teaching model that progresses from ‘I do’ to ‘we do’ to ’you do.’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Adam Boxer, Editor 2019</a:t>
            </a:r>
          </a:p>
          <a:p>
            <a:pPr marL="0" indent="0">
              <a:buNone/>
            </a:pPr>
            <a:r>
              <a:rPr lang="en-US" dirty="0"/>
              <a:t>Explicit &amp; Direct Instruction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EF7B-17F7-1E4F-A258-E647C164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55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9.	Intentionally establish positive teacher-student 	relationships that support </a:t>
            </a:r>
            <a:r>
              <a:rPr lang="en-US" sz="28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 in the 	classroom. </a:t>
            </a:r>
            <a:endParaRPr lang="en-US" sz="28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57684"/>
              </p:ext>
            </p:extLst>
          </p:nvPr>
        </p:nvGraphicFramePr>
        <p:xfrm>
          <a:off x="757469" y="3282353"/>
          <a:ext cx="75942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Hattie’s Effect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56">
                <a:tc>
                  <a:txBody>
                    <a:bodyPr/>
                    <a:lstStyle/>
                    <a:p>
                      <a:r>
                        <a:rPr lang="en-US" sz="2800" dirty="0"/>
                        <a:t>Teacher-Student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52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Big Idea 9.  </a:t>
            </a: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Intentionally establish positive teacher-		         student relationships that support 			         </a:t>
            </a:r>
            <a:r>
              <a:rPr lang="en-US" sz="28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 in the classroom. </a:t>
            </a:r>
          </a:p>
          <a:p>
            <a:pPr marL="0" indent="0">
              <a:buNone/>
            </a:pPr>
            <a:endParaRPr lang="en-US" sz="28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Motto:</a:t>
            </a:r>
            <a:r>
              <a:rPr lang="en-US" sz="2800" dirty="0">
                <a:solidFill>
                  <a:srgbClr val="0D0D0D"/>
                </a:solidFill>
                <a:latin typeface="Calibri"/>
                <a:cs typeface="Calibri"/>
              </a:rPr>
              <a:t> 	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Connect.  Connect.  Connect. 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Be kind.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Be kind.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Be kind.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Be kind.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	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8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</p:txBody>
      </p:sp>
      <p:pic>
        <p:nvPicPr>
          <p:cNvPr id="4" name="Content Placeholder 3" descr="il_570xN.658743629_m8o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76" r="-8557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7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How well you teach = How well they learn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How well you manage = How well they behave</a:t>
            </a:r>
          </a:p>
          <a:p>
            <a:pPr marL="0" indent="0">
              <a:buNone/>
            </a:pPr>
            <a:endParaRPr lang="en-US" sz="32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</a:rPr>
              <a:t>Teach with passion.   Manage with compassion.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85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  <a:br>
              <a:rPr lang="en-US" dirty="0"/>
            </a:br>
            <a:r>
              <a:rPr lang="en-US" dirty="0"/>
              <a:t>Book List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by Anita Archer </a:t>
            </a:r>
          </a:p>
          <a:p>
            <a:r>
              <a:rPr lang="en-US" dirty="0"/>
              <a:t>for 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3580310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2222" dirty="0"/>
            </a:br>
            <a:r>
              <a:rPr lang="en-US" sz="2222" dirty="0"/>
              <a:t>Explicit Instruction:  Effective and Efficient Teaching</a:t>
            </a:r>
            <a:br>
              <a:rPr lang="en-US" dirty="0"/>
            </a:br>
            <a:r>
              <a:rPr lang="en-US" sz="1556" dirty="0"/>
              <a:t>Anita L. Archer  and Charles A. Hughes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verImage" descr="xplicit Instruction: Effective and Efficient Teachi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519" y="1704283"/>
            <a:ext cx="3241767" cy="442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160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Visible Learning</a:t>
            </a:r>
            <a:br>
              <a:rPr lang="en-US" sz="2000" dirty="0"/>
            </a:br>
            <a:r>
              <a:rPr lang="en-US" sz="2000" dirty="0"/>
              <a:t>A Synthesis of Over 800 Meta-Analyses Relating to Achievement </a:t>
            </a:r>
            <a:br>
              <a:rPr lang="en-US" sz="2000" dirty="0"/>
            </a:br>
            <a:r>
              <a:rPr lang="en-US" sz="1400" dirty="0"/>
              <a:t>John Hattie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verImage" descr="isible Learning: A Synthesis of Over 800 Meta-Analyses Relating to Achievement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634" y="1528281"/>
            <a:ext cx="3153903" cy="4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186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22" dirty="0"/>
              <a:t>Visible Learning and the Science of How We Learn</a:t>
            </a:r>
            <a:br>
              <a:rPr lang="en-US" dirty="0"/>
            </a:br>
            <a:r>
              <a:rPr lang="en-US" sz="1556" dirty="0"/>
              <a:t>John Hattie </a:t>
            </a:r>
            <a:br>
              <a:rPr lang="en-US" sz="1556" dirty="0"/>
            </a:br>
            <a:r>
              <a:rPr lang="en-US" sz="1556" dirty="0"/>
              <a:t>Gregory Yates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verImage" descr="isible Learning and the Science of How We Learn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605" y="1600199"/>
            <a:ext cx="32201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334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22" dirty="0"/>
              <a:t>10 </a:t>
            </a:r>
            <a:r>
              <a:rPr lang="en-US" sz="2222" dirty="0" err="1"/>
              <a:t>Mindframes</a:t>
            </a:r>
            <a:r>
              <a:rPr lang="en-US" sz="2222" dirty="0"/>
              <a:t> for Visible Learning</a:t>
            </a:r>
            <a:br>
              <a:rPr lang="en-US" sz="2222" dirty="0"/>
            </a:br>
            <a:r>
              <a:rPr lang="en-US" sz="2222" dirty="0"/>
              <a:t>Teaching for Success</a:t>
            </a:r>
            <a:br>
              <a:rPr lang="en-US" dirty="0"/>
            </a:br>
            <a:r>
              <a:rPr lang="en-US" sz="1556" dirty="0"/>
              <a:t>John Hattie and Klaus </a:t>
            </a:r>
            <a:r>
              <a:rPr lang="en-US" sz="1556" dirty="0" err="1"/>
              <a:t>Zierer</a:t>
            </a:r>
            <a:endParaRPr lang="en-US" sz="1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verImage" descr="0 Mindframes for Visible Learning: Teaching for Succes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2" y="1691121"/>
            <a:ext cx="3117751" cy="434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38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EF8D-EE6D-CA40-BB1F-04399EC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Visible Learning for Science: What Works Best to Optimize Student Learning</a:t>
            </a:r>
            <a:br>
              <a:rPr lang="en-US" sz="2000" dirty="0"/>
            </a:br>
            <a:r>
              <a:rPr lang="en-US" sz="1400" dirty="0"/>
              <a:t>John </a:t>
            </a:r>
            <a:r>
              <a:rPr lang="en-US" sz="1400" dirty="0" err="1"/>
              <a:t>Almarode</a:t>
            </a:r>
            <a:r>
              <a:rPr lang="en-US" sz="1400" dirty="0"/>
              <a:t>, Douglas Fisher, Nancy Frey, John Hattie 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8A102C-4795-7749-9199-04D9046A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434" y="1934351"/>
            <a:ext cx="3724382" cy="4384256"/>
          </a:xfrm>
        </p:spPr>
      </p:pic>
    </p:spTree>
    <p:extLst>
      <p:ext uri="{BB962C8B-B14F-4D97-AF65-F5344CB8AC3E}">
        <p14:creationId xmlns:p14="http://schemas.microsoft.com/office/powerpoint/2010/main" val="81144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72"/>
            <a:ext cx="8229600" cy="49802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b="1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00" y="889000"/>
            <a:ext cx="8580544" cy="58045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>
                <a:latin typeface="Calibri"/>
                <a:cs typeface="Calibri"/>
              </a:rPr>
              <a:t>Every day, in every class, in every lesson, we will: </a:t>
            </a:r>
            <a:endParaRPr lang="en-US" sz="12800" b="1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1.  Focus on critical content to promote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LEARNING. </a:t>
            </a:r>
            <a:endParaRPr lang="en-US" sz="96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2.  Break down complex strategies into obtainable pieces to ensure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LEARNING. </a:t>
            </a:r>
            <a:endParaRPr lang="en-US" sz="96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3.  Provide quality explicit  instruction lessons that yield     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4.  Actively involve all students in responding throughout the lesson, making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 </a:t>
            </a: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 visible. 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5.  Carefully monitor students’ responses, adjusting the lesson as necessary to ensure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LEARNING. 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6.  Provide affirmative feedback (praise) and informative feedback (corrections) to support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7.  Provide deliberate practice, spaced practice and retrieval practice  to ensure mastery, retention, and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</a:t>
            </a: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. 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8.  Utilize management procedures that support students and teachers, thus facilitating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LEARNING.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9.  Intentionally establish positive teacher-student relationships that support </a:t>
            </a:r>
            <a:r>
              <a:rPr lang="en-US" sz="9600" b="1" dirty="0">
                <a:solidFill>
                  <a:srgbClr val="0D0D0D"/>
                </a:solidFill>
                <a:latin typeface="Calibri"/>
                <a:cs typeface="Calibri"/>
              </a:rPr>
              <a:t>LEARNING </a:t>
            </a:r>
            <a:r>
              <a:rPr lang="en-US" sz="9600" dirty="0">
                <a:solidFill>
                  <a:srgbClr val="0D0D0D"/>
                </a:solidFill>
                <a:latin typeface="Calibri"/>
                <a:cs typeface="Calibri"/>
              </a:rPr>
              <a:t>in the classroom. </a:t>
            </a:r>
          </a:p>
          <a:p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222" dirty="0"/>
              <a:t>Clarity for Learning</a:t>
            </a:r>
            <a:br>
              <a:rPr lang="en-US" sz="2222" dirty="0"/>
            </a:br>
            <a:r>
              <a:rPr lang="en-US" sz="2222" dirty="0"/>
              <a:t>The Essential Practices That Empower Students and Teachers</a:t>
            </a:r>
            <a:br>
              <a:rPr lang="en-US" dirty="0"/>
            </a:br>
            <a:r>
              <a:rPr lang="en-US" sz="1556" dirty="0"/>
              <a:t>John </a:t>
            </a:r>
            <a:r>
              <a:rPr lang="en-US" sz="1556" dirty="0" err="1"/>
              <a:t>Almarode</a:t>
            </a:r>
            <a:br>
              <a:rPr lang="en-US" sz="1556" dirty="0"/>
            </a:br>
            <a:r>
              <a:rPr lang="en-US" sz="1556" dirty="0"/>
              <a:t>Kara </a:t>
            </a:r>
            <a:r>
              <a:rPr lang="en-US" sz="1556" dirty="0" err="1"/>
              <a:t>Vandas</a:t>
            </a:r>
            <a:endParaRPr lang="en-US" sz="1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091452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5879" y="1600200"/>
            <a:ext cx="3179855" cy="39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07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22" dirty="0"/>
              <a:t>Visible Learning Feedback</a:t>
            </a:r>
            <a:br>
              <a:rPr lang="en-US" dirty="0"/>
            </a:br>
            <a:r>
              <a:rPr lang="en-US" sz="1556" dirty="0"/>
              <a:t>John Hattie </a:t>
            </a:r>
            <a:br>
              <a:rPr lang="en-US" sz="1556" dirty="0"/>
            </a:br>
            <a:r>
              <a:rPr lang="en-US" sz="1556" dirty="0"/>
              <a:t>Shirley Clarke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017845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696" y="1656561"/>
            <a:ext cx="3434165" cy="44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678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22" dirty="0" err="1"/>
              <a:t>Rosenshine’s</a:t>
            </a:r>
            <a:r>
              <a:rPr lang="en-US" sz="2222" dirty="0"/>
              <a:t> Principles in Action</a:t>
            </a:r>
            <a:br>
              <a:rPr lang="en-US" dirty="0"/>
            </a:br>
            <a:r>
              <a:rPr lang="en-US" sz="1400" dirty="0"/>
              <a:t>Tom Sherrington</a:t>
            </a:r>
          </a:p>
        </p:txBody>
      </p:sp>
      <p:pic>
        <p:nvPicPr>
          <p:cNvPr id="5" name="Content Placeholder 4" descr="44056942._SX318_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512" r="-79512"/>
          <a:stretch>
            <a:fillRect/>
          </a:stretch>
        </p:blipFill>
        <p:spPr>
          <a:xfrm>
            <a:off x="53355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63089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Powerful Teaching</a:t>
            </a:r>
            <a:br>
              <a:rPr lang="en-US" sz="2000" dirty="0"/>
            </a:br>
            <a:r>
              <a:rPr lang="en-US" sz="2000" dirty="0"/>
              <a:t>Unleash the Science of Learning</a:t>
            </a:r>
            <a:br>
              <a:rPr lang="en-US" sz="2000" dirty="0"/>
            </a:br>
            <a:r>
              <a:rPr lang="en-US" sz="1556" dirty="0" err="1"/>
              <a:t>Pooja</a:t>
            </a:r>
            <a:r>
              <a:rPr lang="en-US" sz="1556" dirty="0"/>
              <a:t> K. </a:t>
            </a:r>
            <a:r>
              <a:rPr lang="en-US" sz="1556" dirty="0" err="1"/>
              <a:t>Agarwal</a:t>
            </a:r>
            <a:br>
              <a:rPr lang="en-US" sz="1556" dirty="0"/>
            </a:br>
            <a:r>
              <a:rPr lang="en-US" sz="1556" dirty="0"/>
              <a:t>Patrice M. Bain</a:t>
            </a:r>
          </a:p>
        </p:txBody>
      </p:sp>
      <p:pic>
        <p:nvPicPr>
          <p:cNvPr id="5" name="Content Placeholder 4" descr="4245046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7751" r="-87751"/>
          <a:stretch>
            <a:fillRect/>
          </a:stretch>
        </p:blipFill>
        <p:spPr>
          <a:xfrm>
            <a:off x="806516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60138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A274-0631-6E46-9C4F-820A4C57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Understanding How We Learn: A Visual Guide</a:t>
            </a:r>
            <a:br>
              <a:rPr lang="en-US" sz="2000" dirty="0"/>
            </a:br>
            <a:r>
              <a:rPr lang="en-US" sz="1400" dirty="0"/>
              <a:t>Yana Weinstein and Megan </a:t>
            </a:r>
            <a:r>
              <a:rPr lang="en-US" sz="1400" dirty="0" err="1"/>
              <a:t>Sumeracki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C849D-C3C2-C542-A7AE-FF4F9AAF4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642" y="2016543"/>
            <a:ext cx="3498351" cy="3870548"/>
          </a:xfrm>
        </p:spPr>
      </p:pic>
    </p:spTree>
    <p:extLst>
      <p:ext uri="{BB962C8B-B14F-4D97-AF65-F5344CB8AC3E}">
        <p14:creationId xmlns:p14="http://schemas.microsoft.com/office/powerpoint/2010/main" val="87750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22" dirty="0"/>
              <a:t>Embedded Formative Assessment</a:t>
            </a:r>
            <a:br>
              <a:rPr lang="en-US" dirty="0"/>
            </a:br>
            <a:r>
              <a:rPr lang="en-US" sz="1556" dirty="0"/>
              <a:t>Dylan </a:t>
            </a:r>
            <a:r>
              <a:rPr lang="en-US" sz="1556" dirty="0" err="1"/>
              <a:t>Wiliam</a:t>
            </a:r>
            <a:endParaRPr lang="en-US" sz="1556" dirty="0"/>
          </a:p>
        </p:txBody>
      </p:sp>
      <p:pic>
        <p:nvPicPr>
          <p:cNvPr id="5" name="Content Placeholder 4" descr="1199467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879" r="-79879"/>
          <a:stretch>
            <a:fillRect/>
          </a:stretch>
        </p:blipFill>
        <p:spPr>
          <a:xfrm>
            <a:off x="457200" y="172349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97671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22" dirty="0"/>
              <a:t>Creating the Schools Our Children Need</a:t>
            </a:r>
            <a:br>
              <a:rPr lang="en-US" dirty="0"/>
            </a:br>
            <a:r>
              <a:rPr lang="en-US" sz="1556" dirty="0"/>
              <a:t>Dylan </a:t>
            </a:r>
            <a:r>
              <a:rPr lang="en-US" sz="1556" dirty="0" err="1"/>
              <a:t>Wiliam</a:t>
            </a:r>
            <a:endParaRPr lang="en-US" sz="1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9902629. sx318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1118" y="1600200"/>
            <a:ext cx="3041764" cy="41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187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Make it Stick</a:t>
            </a:r>
            <a:br>
              <a:rPr lang="en-US" sz="2000" dirty="0"/>
            </a:br>
            <a:r>
              <a:rPr lang="en-US" sz="2000" dirty="0"/>
              <a:t>The Science of Successful Learning</a:t>
            </a:r>
            <a:br>
              <a:rPr lang="en-US" sz="2000" dirty="0"/>
            </a:br>
            <a:r>
              <a:rPr lang="en-US" sz="1400" dirty="0"/>
              <a:t>Peter C. Brown</a:t>
            </a:r>
            <a:br>
              <a:rPr lang="en-US" sz="1400" dirty="0"/>
            </a:br>
            <a:r>
              <a:rPr lang="en-US" sz="1400" dirty="0"/>
              <a:t>Henry L. </a:t>
            </a:r>
            <a:r>
              <a:rPr lang="en-US" sz="1400" dirty="0" err="1"/>
              <a:t>Roediger</a:t>
            </a:r>
            <a:r>
              <a:rPr lang="en-US" sz="1400" dirty="0"/>
              <a:t> III</a:t>
            </a:r>
            <a:br>
              <a:rPr lang="en-US" sz="1400" dirty="0"/>
            </a:br>
            <a:r>
              <a:rPr lang="en-US" sz="1400" dirty="0"/>
              <a:t> Mark A. McDaniel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29394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775" y="1600200"/>
            <a:ext cx="34764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2835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22" dirty="0"/>
              <a:t>Why Don’t Students Like School?</a:t>
            </a:r>
            <a:br>
              <a:rPr lang="en-US" dirty="0"/>
            </a:br>
            <a:r>
              <a:rPr lang="en-US" sz="1556" dirty="0"/>
              <a:t>Daniel  T. Willingham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94098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044" y="1600200"/>
            <a:ext cx="3550851" cy="4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612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22" dirty="0"/>
              <a:t>Teach Like a Champion 2.0: 62 Techniques that Put Students on the Path to College</a:t>
            </a:r>
            <a:br>
              <a:rPr lang="en-US" dirty="0"/>
            </a:br>
            <a:r>
              <a:rPr lang="en-US" sz="1556" dirty="0"/>
              <a:t>Doug </a:t>
            </a:r>
            <a:r>
              <a:rPr lang="en-US" sz="1556" dirty="0" err="1"/>
              <a:t>Lemov</a:t>
            </a:r>
            <a:endParaRPr lang="en-US" sz="1556" dirty="0"/>
          </a:p>
        </p:txBody>
      </p:sp>
      <p:pic>
        <p:nvPicPr>
          <p:cNvPr id="4" name="Content Placeholder 3" descr="2030907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772425" y="172349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0437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7E68F"/>
          </a:solidFill>
        </p:spPr>
        <p:txBody>
          <a:bodyPr/>
          <a:lstStyle/>
          <a:p>
            <a:r>
              <a:rPr lang="en-US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514350" indent="-514350">
              <a:buAutoNum type="arabicParenR"/>
            </a:pPr>
            <a:endParaRPr lang="en-US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D0D0D"/>
                </a:solidFill>
                <a:latin typeface="Calibri"/>
                <a:cs typeface="Calibri"/>
              </a:rPr>
              <a:t>1.  Focus on critical content to promote </a:t>
            </a:r>
            <a:r>
              <a:rPr lang="en-US" sz="3200" b="1" dirty="0">
                <a:solidFill>
                  <a:srgbClr val="0D0D0D"/>
                </a:solidFill>
                <a:latin typeface="Calibri"/>
                <a:cs typeface="Calibri"/>
              </a:rPr>
              <a:t>LEARNING. </a:t>
            </a:r>
            <a:endParaRPr lang="en-US" sz="3200" dirty="0">
              <a:solidFill>
                <a:srgbClr val="0D0D0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0D0D0D"/>
                </a:solidFill>
                <a:latin typeface="Calibri"/>
                <a:cs typeface="Calibri"/>
              </a:rPr>
            </a:br>
            <a:endParaRPr lang="en-US" sz="2800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40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22" dirty="0"/>
              <a:t>Mindset</a:t>
            </a:r>
            <a:br>
              <a:rPr lang="en-US" sz="2222" dirty="0"/>
            </a:br>
            <a:r>
              <a:rPr lang="en-US" sz="2222" dirty="0"/>
              <a:t>The New Psychology of Success</a:t>
            </a:r>
            <a:br>
              <a:rPr lang="en-US" dirty="0"/>
            </a:br>
            <a:r>
              <a:rPr lang="en-US" sz="1556" dirty="0"/>
              <a:t>Carol S. </a:t>
            </a:r>
            <a:r>
              <a:rPr lang="en-US" sz="1556" dirty="0" err="1"/>
              <a:t>Dweck</a:t>
            </a:r>
            <a:endParaRPr lang="en-US" sz="1556" dirty="0"/>
          </a:p>
        </p:txBody>
      </p:sp>
      <p:pic>
        <p:nvPicPr>
          <p:cNvPr id="5" name="Content Placeholder 4" descr="40745._SY475_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413" r="-88413"/>
          <a:stretch>
            <a:fillRect/>
          </a:stretch>
        </p:blipFill>
        <p:spPr>
          <a:xfrm>
            <a:off x="754442" y="173376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84577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22" dirty="0"/>
              <a:t>The Hidden Lives of Learners</a:t>
            </a:r>
            <a:br>
              <a:rPr lang="en-US" dirty="0"/>
            </a:br>
            <a:r>
              <a:rPr lang="en-US" sz="1556" dirty="0"/>
              <a:t>Graham </a:t>
            </a:r>
            <a:r>
              <a:rPr lang="en-US" sz="1556" dirty="0" err="1"/>
              <a:t>Nuthall</a:t>
            </a:r>
            <a:endParaRPr lang="en-US" sz="1556" dirty="0"/>
          </a:p>
        </p:txBody>
      </p:sp>
      <p:pic>
        <p:nvPicPr>
          <p:cNvPr id="5" name="Content Placeholder 4" descr="136479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797" r="-7879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412393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4A8D84-1A7D-4B4C-A7A6-827E7CA4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Tackling Attendance Challenges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A193D-2D74-FC43-9443-69D553CB94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6867" y="2478880"/>
            <a:ext cx="2434833" cy="352122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28C630-F85E-BB4B-9936-F84EB86068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418" y="2478881"/>
            <a:ext cx="2670282" cy="3521226"/>
          </a:xfrm>
        </p:spPr>
      </p:pic>
    </p:spTree>
    <p:extLst>
      <p:ext uri="{BB962C8B-B14F-4D97-AF65-F5344CB8AC3E}">
        <p14:creationId xmlns:p14="http://schemas.microsoft.com/office/powerpoint/2010/main" val="3162324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F49C-FF72-7E41-8897-08636CF5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Summaries of Best Practices and Research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7C8E-9833-F647-B0AA-18D8D74D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Practice Guides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https://ies.ed.gov/ncee/wwc/PracticeGuides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Practice Guides</a:t>
            </a:r>
            <a:r>
              <a:rPr lang="en-US" dirty="0"/>
              <a:t>. A </a:t>
            </a:r>
            <a:r>
              <a:rPr lang="en-US" i="1" dirty="0"/>
              <a:t>practice guide</a:t>
            </a:r>
            <a:r>
              <a:rPr lang="en-US" dirty="0"/>
              <a:t> is a publication that presents recommendations for educators to address challenges in their classrooms and schools. They are based on reviews of research, the experiences of practitioners, and the expert opinions of a panel of nationally recognized experts.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80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F49C-FF72-7E41-8897-08636CF5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Summaries of Best Practices and Research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7C8E-9833-F647-B0AA-18D8D74D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Educational Practices Series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www.ibe.unesco.org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/resources/educational-practices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100" dirty="0"/>
              <a:t>A highly successful series assists practitioners to improve practice through the provision of short publications which present the results of well–established bodies of research in easy–to–read booklets. Titled the </a:t>
            </a:r>
            <a:r>
              <a:rPr lang="en-US" sz="3100" b="1" dirty="0"/>
              <a:t>Educational Practices Series</a:t>
            </a:r>
            <a:r>
              <a:rPr lang="en-US" sz="3100" dirty="0"/>
              <a:t>, it is coordinated by Stella </a:t>
            </a:r>
            <a:r>
              <a:rPr lang="en-US" sz="3100" dirty="0" err="1"/>
              <a:t>Vosniadou</a:t>
            </a:r>
            <a:r>
              <a:rPr lang="en-US" sz="3100" dirty="0"/>
              <a:t> and is published and distributed through a cooperative arrangement with the </a:t>
            </a:r>
            <a:r>
              <a:rPr lang="en-US" sz="3100" dirty="0">
                <a:hlinkClick r:id="rId2"/>
              </a:rPr>
              <a:t>International Bureau of Education</a:t>
            </a:r>
            <a:r>
              <a:rPr lang="en-US" sz="3100" dirty="0"/>
              <a:t> (IBE) in Switzerland. The booklets may be freely reproduced</a:t>
            </a:r>
          </a:p>
        </p:txBody>
      </p:sp>
    </p:spTree>
    <p:extLst>
      <p:ext uri="{BB962C8B-B14F-4D97-AF65-F5344CB8AC3E}">
        <p14:creationId xmlns:p14="http://schemas.microsoft.com/office/powerpoint/2010/main" val="2213103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D0D0D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YOU thrive as educators.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your students thrive as learners.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our  schools be peaceful, productive havens for all.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we be kind to ourselves, to our fellow educators, and to the children that we have the gift to teach.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0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6306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Calibri" charset="0"/>
              </a:rPr>
              <a:t>Simple View of Reading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3676650" cy="1130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rgbClr val="292934"/>
                </a:solidFill>
              </a:rPr>
              <a:t>Decoding </a:t>
            </a:r>
          </a:p>
        </p:txBody>
      </p:sp>
      <p:sp>
        <p:nvSpPr>
          <p:cNvPr id="7" name="Oval 6"/>
          <p:cNvSpPr/>
          <p:nvPr/>
        </p:nvSpPr>
        <p:spPr>
          <a:xfrm>
            <a:off x="5121276" y="1532732"/>
            <a:ext cx="3852862" cy="1130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292934"/>
                </a:solidFill>
              </a:rPr>
              <a:t>Language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</a:rPr>
              <a:t>Comprehension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9100" y="1727200"/>
            <a:ext cx="863600" cy="77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29100" y="1727200"/>
            <a:ext cx="863600" cy="77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43300" y="3606800"/>
            <a:ext cx="2463800" cy="7747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Decoding Skills  </a:t>
            </a:r>
            <a:r>
              <a:rPr lang="en-US" b="1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6400800" y="3200400"/>
            <a:ext cx="2463800" cy="774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Fluency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(accuracy, rate, expression) </a:t>
            </a:r>
            <a:r>
              <a:rPr lang="en-US" sz="1600" b="1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3543300" y="4857750"/>
            <a:ext cx="2463800" cy="774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Phonics and Word Recognition 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622300" y="4857750"/>
            <a:ext cx="2463800" cy="774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Phonological Awareness </a:t>
            </a:r>
          </a:p>
        </p:txBody>
      </p:sp>
      <p:cxnSp>
        <p:nvCxnSpPr>
          <p:cNvPr id="15" name="Straight Arrow Connector 14"/>
          <p:cNvCxnSpPr>
            <a:stCxn id="9" idx="3"/>
            <a:endCxn id="14" idx="0"/>
          </p:cNvCxnSpPr>
          <p:nvPr/>
        </p:nvCxnSpPr>
        <p:spPr>
          <a:xfrm flipH="1">
            <a:off x="1854200" y="4268048"/>
            <a:ext cx="2049915" cy="589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13" idx="0"/>
          </p:cNvCxnSpPr>
          <p:nvPr/>
        </p:nvCxnSpPr>
        <p:spPr>
          <a:xfrm>
            <a:off x="4775200" y="4381500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8" name="TextBox 24"/>
          <p:cNvSpPr txBox="1">
            <a:spLocks noChangeArrowheads="1"/>
          </p:cNvSpPr>
          <p:nvPr/>
        </p:nvSpPr>
        <p:spPr bwMode="auto">
          <a:xfrm>
            <a:off x="457200" y="5697725"/>
            <a:ext cx="25273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Demonstrate understanding of spoken words, syllables, and sounds (phonemes)</a:t>
            </a:r>
          </a:p>
        </p:txBody>
      </p:sp>
      <p:sp>
        <p:nvSpPr>
          <p:cNvPr id="29709" name="TextBox 26"/>
          <p:cNvSpPr txBox="1">
            <a:spLocks noChangeArrowheads="1"/>
          </p:cNvSpPr>
          <p:nvPr/>
        </p:nvSpPr>
        <p:spPr bwMode="auto">
          <a:xfrm>
            <a:off x="3579813" y="5746750"/>
            <a:ext cx="2566987" cy="738188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Know and apply grade-level</a:t>
            </a:r>
          </a:p>
          <a:p>
            <a:r>
              <a:rPr lang="en-US" sz="1400" dirty="0"/>
              <a:t>phonics and word analysis skills in decoding words</a:t>
            </a:r>
          </a:p>
        </p:txBody>
      </p:sp>
      <p:sp>
        <p:nvSpPr>
          <p:cNvPr id="18" name="Oval 17"/>
          <p:cNvSpPr/>
          <p:nvPr/>
        </p:nvSpPr>
        <p:spPr>
          <a:xfrm>
            <a:off x="622300" y="3200400"/>
            <a:ext cx="2463800" cy="774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292934"/>
                </a:solidFill>
              </a:rPr>
              <a:t>Print Concepts</a:t>
            </a:r>
          </a:p>
        </p:txBody>
      </p:sp>
      <p:cxnSp>
        <p:nvCxnSpPr>
          <p:cNvPr id="3" name="Straight Connector 2"/>
          <p:cNvCxnSpPr>
            <a:stCxn id="8" idx="4"/>
            <a:endCxn id="9" idx="0"/>
          </p:cNvCxnSpPr>
          <p:nvPr/>
        </p:nvCxnSpPr>
        <p:spPr>
          <a:xfrm>
            <a:off x="2295525" y="2654300"/>
            <a:ext cx="247967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2" name="TextBox 20"/>
          <p:cNvSpPr txBox="1">
            <a:spLocks noChangeArrowheads="1"/>
          </p:cNvSpPr>
          <p:nvPr/>
        </p:nvSpPr>
        <p:spPr bwMode="auto">
          <a:xfrm>
            <a:off x="485572" y="4098622"/>
            <a:ext cx="2501900" cy="523875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Understand the organization and basic features of print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628900" y="388143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4" name="TextBox 32"/>
          <p:cNvSpPr txBox="1">
            <a:spLocks noChangeArrowheads="1"/>
          </p:cNvSpPr>
          <p:nvPr/>
        </p:nvSpPr>
        <p:spPr bwMode="auto">
          <a:xfrm>
            <a:off x="6477000" y="4062412"/>
            <a:ext cx="2344738" cy="738188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Read with sufficient accuracy and fluency to support comprehension</a:t>
            </a:r>
          </a:p>
        </p:txBody>
      </p:sp>
      <p:cxnSp>
        <p:nvCxnSpPr>
          <p:cNvPr id="6" name="Straight Arrow Connector 5"/>
          <p:cNvCxnSpPr>
            <a:stCxn id="9" idx="7"/>
          </p:cNvCxnSpPr>
          <p:nvPr/>
        </p:nvCxnSpPr>
        <p:spPr>
          <a:xfrm>
            <a:off x="5646738" y="3719513"/>
            <a:ext cx="830262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400800" y="4857750"/>
            <a:ext cx="2463800" cy="774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</a:rPr>
              <a:t>Word Knowledge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</a:rPr>
              <a:t>(sight vocabulary)</a:t>
            </a:r>
          </a:p>
        </p:txBody>
      </p:sp>
      <p:sp>
        <p:nvSpPr>
          <p:cNvPr id="29717" name="TextBox 15"/>
          <p:cNvSpPr txBox="1">
            <a:spLocks noChangeArrowheads="1"/>
          </p:cNvSpPr>
          <p:nvPr/>
        </p:nvSpPr>
        <p:spPr bwMode="auto">
          <a:xfrm>
            <a:off x="6446568" y="5746750"/>
            <a:ext cx="2514600" cy="73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Instant and effortless access to all, or almost all, words read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1" name="Straight Arrow Connector 20"/>
          <p:cNvCxnSpPr>
            <a:stCxn id="9" idx="5"/>
            <a:endCxn id="25" idx="1"/>
          </p:cNvCxnSpPr>
          <p:nvPr/>
        </p:nvCxnSpPr>
        <p:spPr>
          <a:xfrm>
            <a:off x="5646285" y="4268048"/>
            <a:ext cx="1115330" cy="703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4"/>
          <p:cNvSpPr>
            <a:spLocks noGrp="1"/>
          </p:cNvSpPr>
          <p:nvPr>
            <p:ph type="title"/>
          </p:nvPr>
        </p:nvSpPr>
        <p:spPr>
          <a:xfrm>
            <a:off x="680261" y="114166"/>
            <a:ext cx="7886700" cy="982663"/>
          </a:xfrm>
          <a:ln>
            <a:solidFill>
              <a:srgbClr val="292934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latin typeface="Calibri" charset="0"/>
              </a:rPr>
              <a:t>	</a:t>
            </a:r>
            <a:r>
              <a:rPr lang="en-US" sz="4000" b="1" dirty="0">
                <a:latin typeface="Calibri" charset="0"/>
              </a:rPr>
              <a:t>Simple View of Reading </a:t>
            </a:r>
            <a:r>
              <a:rPr lang="en-US" sz="1200" dirty="0">
                <a:latin typeface="Calibri" charset="0"/>
              </a:rPr>
              <a:t>(See IES Practice Guide)</a:t>
            </a:r>
            <a:endParaRPr lang="en-US" sz="2400" dirty="0">
              <a:latin typeface="Calibri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3676650" cy="1130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292934"/>
                </a:solidFill>
              </a:rPr>
              <a:t>    Decoding </a:t>
            </a:r>
          </a:p>
        </p:txBody>
      </p:sp>
      <p:sp>
        <p:nvSpPr>
          <p:cNvPr id="7" name="Oval 6"/>
          <p:cNvSpPr/>
          <p:nvPr/>
        </p:nvSpPr>
        <p:spPr>
          <a:xfrm>
            <a:off x="5291138" y="1524000"/>
            <a:ext cx="3624262" cy="1130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</a:rPr>
              <a:t>Language Comprehension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0694" y="1620704"/>
            <a:ext cx="863600" cy="77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05300" y="1706799"/>
            <a:ext cx="863600" cy="77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05200" y="3048000"/>
            <a:ext cx="2463800" cy="577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Academic  Language Skills  </a:t>
            </a:r>
            <a:r>
              <a:rPr lang="en-US" sz="1600" b="1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6370638" y="4946650"/>
            <a:ext cx="2463800" cy="774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Academic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Vocabulary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3543300" y="4946650"/>
            <a:ext cx="2463800" cy="774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Narrative  Language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292934"/>
                </a:solidFill>
              </a:rPr>
              <a:t>Skills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622300" y="4946650"/>
            <a:ext cx="2463800" cy="774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Literal Comprehension Skills </a:t>
            </a:r>
          </a:p>
        </p:txBody>
      </p:sp>
      <p:cxnSp>
        <p:nvCxnSpPr>
          <p:cNvPr id="4" name="Straight Connector 3"/>
          <p:cNvCxnSpPr>
            <a:cxnSpLocks/>
            <a:stCxn id="7" idx="4"/>
            <a:endCxn id="9" idx="0"/>
          </p:cNvCxnSpPr>
          <p:nvPr/>
        </p:nvCxnSpPr>
        <p:spPr>
          <a:xfrm flipH="1">
            <a:off x="4737100" y="2654300"/>
            <a:ext cx="2366169" cy="39370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9" idx="3"/>
            <a:endCxn id="14" idx="0"/>
          </p:cNvCxnSpPr>
          <p:nvPr/>
        </p:nvCxnSpPr>
        <p:spPr>
          <a:xfrm flipH="1">
            <a:off x="1854200" y="3540757"/>
            <a:ext cx="2011815" cy="1405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9" idx="4"/>
            <a:endCxn id="13" idx="0"/>
          </p:cNvCxnSpPr>
          <p:nvPr/>
        </p:nvCxnSpPr>
        <p:spPr>
          <a:xfrm>
            <a:off x="4737100" y="3625301"/>
            <a:ext cx="38100" cy="1321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9" idx="5"/>
            <a:endCxn id="11" idx="0"/>
          </p:cNvCxnSpPr>
          <p:nvPr/>
        </p:nvCxnSpPr>
        <p:spPr>
          <a:xfrm>
            <a:off x="5608185" y="3540757"/>
            <a:ext cx="1994353" cy="1405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462" name="TextBox 24"/>
          <p:cNvSpPr txBox="1">
            <a:spLocks noChangeArrowheads="1"/>
          </p:cNvSpPr>
          <p:nvPr/>
        </p:nvSpPr>
        <p:spPr bwMode="auto">
          <a:xfrm>
            <a:off x="298625" y="5857270"/>
            <a:ext cx="25273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Ability to answer literal, </a:t>
            </a:r>
          </a:p>
          <a:p>
            <a:r>
              <a:rPr lang="en-US" sz="1400" dirty="0"/>
              <a:t>text- dependent questions </a:t>
            </a:r>
          </a:p>
        </p:txBody>
      </p:sp>
      <p:sp>
        <p:nvSpPr>
          <p:cNvPr id="232463" name="TextBox 26"/>
          <p:cNvSpPr txBox="1">
            <a:spLocks noChangeArrowheads="1"/>
          </p:cNvSpPr>
          <p:nvPr/>
        </p:nvSpPr>
        <p:spPr bwMode="auto">
          <a:xfrm>
            <a:off x="3715543" y="5871321"/>
            <a:ext cx="2081213" cy="523875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Ability to clearly relate a</a:t>
            </a:r>
          </a:p>
          <a:p>
            <a:r>
              <a:rPr lang="en-US" sz="1400" dirty="0"/>
              <a:t>series of events </a:t>
            </a:r>
          </a:p>
        </p:txBody>
      </p:sp>
      <p:sp>
        <p:nvSpPr>
          <p:cNvPr id="232464" name="TextBox 27"/>
          <p:cNvSpPr txBox="1">
            <a:spLocks noChangeArrowheads="1"/>
          </p:cNvSpPr>
          <p:nvPr/>
        </p:nvSpPr>
        <p:spPr bwMode="auto">
          <a:xfrm>
            <a:off x="6616700" y="5900364"/>
            <a:ext cx="2309813" cy="523875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Ability to comprehend and </a:t>
            </a:r>
          </a:p>
          <a:p>
            <a:r>
              <a:rPr lang="en-US" sz="1400" dirty="0"/>
              <a:t>use words in formal writing</a:t>
            </a:r>
          </a:p>
        </p:txBody>
      </p:sp>
      <p:sp>
        <p:nvSpPr>
          <p:cNvPr id="18" name="Oval 17"/>
          <p:cNvSpPr/>
          <p:nvPr/>
        </p:nvSpPr>
        <p:spPr>
          <a:xfrm>
            <a:off x="6553200" y="3048000"/>
            <a:ext cx="2463800" cy="5773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Background Knowledge  </a:t>
            </a:r>
            <a:r>
              <a:rPr lang="en-US" sz="1600" b="1" dirty="0"/>
              <a:t> </a:t>
            </a:r>
          </a:p>
        </p:txBody>
      </p:sp>
      <p:sp>
        <p:nvSpPr>
          <p:cNvPr id="232466" name="TextBox 2"/>
          <p:cNvSpPr txBox="1">
            <a:spLocks noChangeArrowheads="1"/>
          </p:cNvSpPr>
          <p:nvPr/>
        </p:nvSpPr>
        <p:spPr bwMode="auto">
          <a:xfrm>
            <a:off x="3344694" y="3767510"/>
            <a:ext cx="3095017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Formal communication structure and words common in books and school </a:t>
            </a:r>
          </a:p>
        </p:txBody>
      </p:sp>
      <p:cxnSp>
        <p:nvCxnSpPr>
          <p:cNvPr id="22" name="Straight Arrow Connector 21"/>
          <p:cNvCxnSpPr>
            <a:cxnSpLocks/>
            <a:stCxn id="9" idx="6"/>
            <a:endCxn id="18" idx="2"/>
          </p:cNvCxnSpPr>
          <p:nvPr/>
        </p:nvCxnSpPr>
        <p:spPr>
          <a:xfrm>
            <a:off x="5969000" y="3336651"/>
            <a:ext cx="584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468" name="TextBox 22"/>
          <p:cNvSpPr txBox="1">
            <a:spLocks noChangeArrowheads="1"/>
          </p:cNvSpPr>
          <p:nvPr/>
        </p:nvSpPr>
        <p:spPr bwMode="auto">
          <a:xfrm>
            <a:off x="6638047" y="3762032"/>
            <a:ext cx="2286000" cy="73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/>
              <a:t>Possesses general and topic-specific background knowledge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69A9EB-864F-2846-B19C-C445F18CFFDB}"/>
              </a:ext>
            </a:extLst>
          </p:cNvPr>
          <p:cNvSpPr/>
          <p:nvPr/>
        </p:nvSpPr>
        <p:spPr>
          <a:xfrm>
            <a:off x="514350" y="3048001"/>
            <a:ext cx="2679700" cy="5991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Inferential Language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B669-BD9E-C846-AEDF-C9B5DE258B4E}"/>
              </a:ext>
            </a:extLst>
          </p:cNvPr>
          <p:cNvSpPr txBox="1"/>
          <p:nvPr/>
        </p:nvSpPr>
        <p:spPr>
          <a:xfrm>
            <a:off x="368300" y="3767510"/>
            <a:ext cx="25273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Ability to infer information that is not provided in the text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57EAB1-666F-9C48-8FE6-87C61A98217C}"/>
              </a:ext>
            </a:extLst>
          </p:cNvPr>
          <p:cNvCxnSpPr>
            <a:cxnSpLocks/>
            <a:stCxn id="9" idx="2"/>
            <a:endCxn id="23" idx="6"/>
          </p:cNvCxnSpPr>
          <p:nvPr/>
        </p:nvCxnSpPr>
        <p:spPr>
          <a:xfrm flipH="1">
            <a:off x="3194050" y="3336651"/>
            <a:ext cx="311150" cy="1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9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Focus LEARNING on critical content.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Reading Rop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2" r="-13692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1E339-890A-A549-8F88-311E08EB25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7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2123</TotalTime>
  <Words>2735</Words>
  <Application>Microsoft Macintosh PowerPoint</Application>
  <PresentationFormat>On-screen Show (4:3)</PresentationFormat>
  <Paragraphs>478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Century Gothic</vt:lpstr>
      <vt:lpstr>Courier New</vt:lpstr>
      <vt:lpstr>Palatino Linotype</vt:lpstr>
      <vt:lpstr>Times</vt:lpstr>
      <vt:lpstr>Wingdings</vt:lpstr>
      <vt:lpstr>Executive</vt:lpstr>
      <vt:lpstr>The Magic is in the Instruction </vt:lpstr>
      <vt:lpstr>Anita Archer, PhD Teacher, Author, Consultant </vt:lpstr>
      <vt:lpstr>Outcome</vt:lpstr>
      <vt:lpstr>Explicit Instruction</vt:lpstr>
      <vt:lpstr>Explicit Instruction</vt:lpstr>
      <vt:lpstr>Explicit Instruction</vt:lpstr>
      <vt:lpstr>Simple View of Reading </vt:lpstr>
      <vt:lpstr> Simple View of Reading (See IES Practice Guide)</vt:lpstr>
      <vt:lpstr>Focus LEARNING on critical content.  </vt:lpstr>
      <vt:lpstr>Explicit Instruction</vt:lpstr>
      <vt:lpstr>Explicit Instruction</vt:lpstr>
      <vt:lpstr>Phonological Awareness</vt:lpstr>
      <vt:lpstr>Phoneme – Grapheme Associations  Sequence </vt:lpstr>
      <vt:lpstr>Decoding Single Syllable Words – What   Syllable Patterns </vt:lpstr>
      <vt:lpstr>Decoding Single Syllable Words – What   Syllable Patterns  (Moats, L and Tolman, C. 2009, Language Essentials for Teachers of Reading and Spelling (LETRS), Sopris/Voyager)</vt:lpstr>
      <vt:lpstr>Explicit Instruction</vt:lpstr>
      <vt:lpstr>Explicit Instruction</vt:lpstr>
      <vt:lpstr>Explicit Instruction</vt:lpstr>
      <vt:lpstr>Explicit Instruction</vt:lpstr>
      <vt:lpstr>Letter – Sound  Associations  </vt:lpstr>
      <vt:lpstr>Example  - Continuous Blending</vt:lpstr>
      <vt:lpstr>Explicit Instruction </vt:lpstr>
      <vt:lpstr>Explicit Instruction</vt:lpstr>
      <vt:lpstr>Elicit frequent responses </vt:lpstr>
      <vt:lpstr>Explicit Instruction</vt:lpstr>
      <vt:lpstr>Explicit Instruction</vt:lpstr>
      <vt:lpstr>         Explicit Instruction</vt:lpstr>
      <vt:lpstr>Explicit Instruction</vt:lpstr>
      <vt:lpstr>Explicit Instruction</vt:lpstr>
      <vt:lpstr>Explicit Instruction </vt:lpstr>
      <vt:lpstr>Explicit Instruction</vt:lpstr>
      <vt:lpstr>Explicit Instruction</vt:lpstr>
      <vt:lpstr>Explicit Instruction</vt:lpstr>
      <vt:lpstr>Explicit Instruction</vt:lpstr>
      <vt:lpstr>Explicit Instruction</vt:lpstr>
      <vt:lpstr>Explicit Instruction</vt:lpstr>
      <vt:lpstr>Explicit Instruction</vt:lpstr>
      <vt:lpstr>Explicit Instruction</vt:lpstr>
      <vt:lpstr>Explicit Instruction</vt:lpstr>
      <vt:lpstr>Explicit Instruction</vt:lpstr>
      <vt:lpstr>Explicit Instruction</vt:lpstr>
      <vt:lpstr>Poster</vt:lpstr>
      <vt:lpstr>PowerPoint Presentation</vt:lpstr>
      <vt:lpstr>Recommended Reading Book List  </vt:lpstr>
      <vt:lpstr> Explicit Instruction:  Effective and Efficient Teaching Anita L. Archer  and Charles A. Hughes</vt:lpstr>
      <vt:lpstr>Visible Learning A Synthesis of Over 800 Meta-Analyses Relating to Achievement  John Hattie</vt:lpstr>
      <vt:lpstr>Visible Learning and the Science of How We Learn John Hattie  Gregory Yates</vt:lpstr>
      <vt:lpstr>10 Mindframes for Visible Learning Teaching for Success John Hattie and Klaus Zierer</vt:lpstr>
      <vt:lpstr>Visible Learning for Science: What Works Best to Optimize Student Learning John Almarode, Douglas Fisher, Nancy Frey, John Hattie </vt:lpstr>
      <vt:lpstr>Clarity for Learning The Essential Practices That Empower Students and Teachers John Almarode Kara Vandas</vt:lpstr>
      <vt:lpstr>Visible Learning Feedback John Hattie  Shirley Clarke</vt:lpstr>
      <vt:lpstr>Rosenshine’s Principles in Action Tom Sherrington</vt:lpstr>
      <vt:lpstr>Powerful Teaching Unleash the Science of Learning Pooja K. Agarwal Patrice M. Bain</vt:lpstr>
      <vt:lpstr>Understanding How We Learn: A Visual Guide Yana Weinstein and Megan Sumeracki</vt:lpstr>
      <vt:lpstr>Embedded Formative Assessment Dylan Wiliam</vt:lpstr>
      <vt:lpstr>Creating the Schools Our Children Need Dylan Wiliam</vt:lpstr>
      <vt:lpstr>Make it Stick The Science of Successful Learning Peter C. Brown Henry L. Roediger III  Mark A. McDaniel</vt:lpstr>
      <vt:lpstr>Why Don’t Students Like School? Daniel  T. Willingham</vt:lpstr>
      <vt:lpstr>Teach Like a Champion 2.0: 62 Techniques that Put Students on the Path to College Doug Lemov</vt:lpstr>
      <vt:lpstr>Mindset The New Psychology of Success Carol S. Dweck</vt:lpstr>
      <vt:lpstr>The Hidden Lives of Learners Graham Nuthall</vt:lpstr>
      <vt:lpstr>Tackling Attendance Challenges</vt:lpstr>
      <vt:lpstr>Additional Summaries of Best Practices and Research  </vt:lpstr>
      <vt:lpstr>Additional Summaries of Best Practices and Research 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Equity for ALL</dc:title>
  <dc:subject/>
  <dc:creator>Archer Anita</dc:creator>
  <cp:keywords/>
  <dc:description/>
  <cp:lastModifiedBy>Anita Archer</cp:lastModifiedBy>
  <cp:revision>105</cp:revision>
  <dcterms:created xsi:type="dcterms:W3CDTF">2018-04-26T16:45:05Z</dcterms:created>
  <dcterms:modified xsi:type="dcterms:W3CDTF">2019-10-30T17:22:18Z</dcterms:modified>
  <cp:category/>
</cp:coreProperties>
</file>